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3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1"/>
    <p:sldMasterId id="2147483695" r:id="rId2"/>
    <p:sldMasterId id="2147483712" r:id="rId3"/>
    <p:sldMasterId id="2147483729" r:id="rId4"/>
  </p:sldMasterIdLst>
  <p:notesMasterIdLst>
    <p:notesMasterId r:id="rId19"/>
  </p:notesMasterIdLst>
  <p:sldIdLst>
    <p:sldId id="292" r:id="rId5"/>
    <p:sldId id="271" r:id="rId6"/>
    <p:sldId id="293" r:id="rId7"/>
    <p:sldId id="308" r:id="rId8"/>
    <p:sldId id="309" r:id="rId9"/>
    <p:sldId id="310" r:id="rId10"/>
    <p:sldId id="311" r:id="rId11"/>
    <p:sldId id="312" r:id="rId12"/>
    <p:sldId id="313" r:id="rId13"/>
    <p:sldId id="314" r:id="rId14"/>
    <p:sldId id="315" r:id="rId15"/>
    <p:sldId id="316" r:id="rId16"/>
    <p:sldId id="317" r:id="rId17"/>
    <p:sldId id="31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1F39"/>
    <a:srgbClr val="9AD1F0"/>
    <a:srgbClr val="FCAF17"/>
    <a:srgbClr val="D8B1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533" autoAdjust="0"/>
    <p:restoredTop sz="94721"/>
  </p:normalViewPr>
  <p:slideViewPr>
    <p:cSldViewPr snapToGrid="0" snapToObjects="1">
      <p:cViewPr varScale="1">
        <p:scale>
          <a:sx n="72" d="100"/>
          <a:sy n="72" d="100"/>
        </p:scale>
        <p:origin x="43" y="2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D1CC1C-E04F-5746-9273-0C628152FE6F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A3923D-B9BF-9F44-A2FF-065E37B81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657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A3923D-B9BF-9F44-A2FF-065E37B81C7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942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7344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89506" y="0"/>
            <a:ext cx="8602494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B0F55F91-E516-2F42-AECB-A2C9794DB32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32584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B77D0DC0-C86F-4C48-8D70-895CCE67EB2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602663" y="0"/>
            <a:ext cx="3589337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344D521-68E2-C749-A9F2-60A3C2607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BC526D04-089F-244B-A268-711014C0541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4126959"/>
            <a:ext cx="4495800" cy="847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208081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23FE367-E037-BC42-88CF-F795B875B73A}"/>
              </a:ext>
            </a:extLst>
          </p:cNvPr>
          <p:cNvSpPr/>
          <p:nvPr userDrawn="1"/>
        </p:nvSpPr>
        <p:spPr>
          <a:xfrm>
            <a:off x="8602494" y="0"/>
            <a:ext cx="3589506" cy="6858000"/>
          </a:xfrm>
          <a:prstGeom prst="rect">
            <a:avLst/>
          </a:prstGeom>
          <a:solidFill>
            <a:srgbClr val="FCAF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3836EB-766A-534F-BC98-A335FAD9B5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209797" y="2811145"/>
            <a:ext cx="2374900" cy="1235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9F10F20-35A6-ED40-9E2D-1BA07143F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DB11E014-B156-CD4D-B9F4-89FEC375B5B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4126959"/>
            <a:ext cx="4495800" cy="847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010499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23FE367-E037-BC42-88CF-F795B875B73A}"/>
              </a:ext>
            </a:extLst>
          </p:cNvPr>
          <p:cNvSpPr/>
          <p:nvPr userDrawn="1"/>
        </p:nvSpPr>
        <p:spPr>
          <a:xfrm>
            <a:off x="8602494" y="0"/>
            <a:ext cx="3589506" cy="6858000"/>
          </a:xfrm>
          <a:prstGeom prst="rect">
            <a:avLst/>
          </a:prstGeom>
          <a:solidFill>
            <a:srgbClr val="9AD1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BF7A55-9880-3C43-B0CB-B0B25AAE040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209797" y="2811145"/>
            <a:ext cx="2374900" cy="1235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solidFill>
                  <a:srgbClr val="151F39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3410C58-1586-BA41-83F6-2A9D940C9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82C0782F-43EC-1642-8533-41A1B408494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4126959"/>
            <a:ext cx="4495800" cy="847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827014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8BB0511D-F4E3-EB4D-9398-BC16C61CCAE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342900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3B22455-15EF-9F4A-8944-649986A06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3B78C12-7B56-EB47-8169-D4C23F005A7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4126959"/>
            <a:ext cx="4495800" cy="847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187468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2BE502-E6F3-4444-87C9-A65E26F2B2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3810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828866-35B6-914A-B5A9-66E613168C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67722"/>
            <a:ext cx="5157787" cy="252145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BB4A01-0ECA-DD4F-A09C-3173A65A8B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3810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F074BC-6EDF-0944-8B3C-7AE6E80734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67722"/>
            <a:ext cx="5183188" cy="252145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9F86274-631A-A049-82B8-538E67B8221C}"/>
              </a:ext>
            </a:extLst>
          </p:cNvPr>
          <p:cNvSpPr/>
          <p:nvPr userDrawn="1"/>
        </p:nvSpPr>
        <p:spPr>
          <a:xfrm>
            <a:off x="0" y="6156960"/>
            <a:ext cx="12192000" cy="701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377D49C4-A45D-644B-AD2B-6EAFFDE1B1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FC6DBA27-BAB5-D54C-A3FF-2FAC923232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5241" y="6373382"/>
            <a:ext cx="2281518" cy="2681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653D0B01-4F09-DE4A-B06A-AC8D6398936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72282" y="6363519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009795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2BE502-E6F3-4444-87C9-A65E26F2B2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3810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828866-35B6-914A-B5A9-66E613168C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67722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BB4A01-0ECA-DD4F-A09C-3173A65A8B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3810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F074BC-6EDF-0944-8B3C-7AE6E80734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67722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105936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FC43AB-7C91-2C44-A6E8-FB516DF33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6B77-3FC3-A04F-9C6A-B25B169093BF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BEEA50-37C6-504C-8E89-238830200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99E83E-2118-7D46-A2B7-564DD3660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5ACF1-2035-ED44-A2A6-3FD409EE1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3966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2702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86477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809471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C7C1BC3-E15F-D34B-BD28-F312B456A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679759E2-B98B-5C46-9D45-1A01AB96D62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808779"/>
            <a:ext cx="10515600" cy="488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solidFill>
                  <a:srgbClr val="151F39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264117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6A34F64-341C-8C48-AB77-8A949DA1BBBA}"/>
              </a:ext>
            </a:extLst>
          </p:cNvPr>
          <p:cNvSpPr/>
          <p:nvPr userDrawn="1"/>
        </p:nvSpPr>
        <p:spPr>
          <a:xfrm>
            <a:off x="0" y="6156960"/>
            <a:ext cx="12192000" cy="701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5" name="Text Placeholder 17">
            <a:extLst>
              <a:ext uri="{FF2B5EF4-FFF2-40B4-BE49-F238E27FC236}">
                <a16:creationId xmlns:a16="http://schemas.microsoft.com/office/drawing/2014/main" id="{17D5CDA5-3A53-5E46-A290-DF842A007B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D599F495-558F-9649-98B4-9F3CA9A8D2C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5241" y="6373382"/>
            <a:ext cx="2281518" cy="2681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AE1DD68F-DA22-9C49-8064-CEC7C15FE96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72282" y="6363519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387474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8348" y="806583"/>
            <a:ext cx="5118370" cy="556101"/>
          </a:xfrm>
        </p:spPr>
        <p:txBody>
          <a:bodyPr>
            <a:normAutofit/>
          </a:bodyPr>
          <a:lstStyle>
            <a:lvl1pPr algn="r"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609507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FBDE6A3-B10C-404C-BF18-0CEA514C730B}"/>
              </a:ext>
            </a:extLst>
          </p:cNvPr>
          <p:cNvSpPr/>
          <p:nvPr userDrawn="1"/>
        </p:nvSpPr>
        <p:spPr>
          <a:xfrm>
            <a:off x="0" y="6156960"/>
            <a:ext cx="12192000" cy="701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6E7C5F65-E688-C44D-B885-54F94A87889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3" name="Text Placeholder 17">
            <a:extLst>
              <a:ext uri="{FF2B5EF4-FFF2-40B4-BE49-F238E27FC236}">
                <a16:creationId xmlns:a16="http://schemas.microsoft.com/office/drawing/2014/main" id="{3D50DA09-5E37-6E42-89A9-4C147529089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5241" y="6373382"/>
            <a:ext cx="2281518" cy="2681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38D02627-B6B2-DB44-915E-A33E4A4D2E7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72282" y="6363519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302004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172EDBD-51F8-B943-9EA9-8241793D7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8282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89506" y="0"/>
            <a:ext cx="8602494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B0F55F91-E516-2F42-AECB-A2C9794DB32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048027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6CB67C13-785A-0946-98A3-B12917A2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B77D0DC0-C86F-4C48-8D70-895CCE67EB2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602663" y="0"/>
            <a:ext cx="3589337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84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23FE367-E037-BC42-88CF-F795B875B73A}"/>
              </a:ext>
            </a:extLst>
          </p:cNvPr>
          <p:cNvSpPr/>
          <p:nvPr userDrawn="1"/>
        </p:nvSpPr>
        <p:spPr>
          <a:xfrm>
            <a:off x="8602494" y="0"/>
            <a:ext cx="3589506" cy="6858000"/>
          </a:xfrm>
          <a:prstGeom prst="rect">
            <a:avLst/>
          </a:prstGeom>
          <a:solidFill>
            <a:srgbClr val="FCAF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EE5F48-7E9E-3344-95A6-88828051708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209797" y="2811145"/>
            <a:ext cx="2374900" cy="1235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4F70779-D3A3-3F42-B1A3-2A64CC151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4DA728C8-7909-7349-AF65-927D93833BC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4126959"/>
            <a:ext cx="4495800" cy="847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solidFill>
                  <a:srgbClr val="151F39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753617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23FE367-E037-BC42-88CF-F795B875B73A}"/>
              </a:ext>
            </a:extLst>
          </p:cNvPr>
          <p:cNvSpPr/>
          <p:nvPr userDrawn="1"/>
        </p:nvSpPr>
        <p:spPr>
          <a:xfrm>
            <a:off x="8602494" y="0"/>
            <a:ext cx="3589506" cy="6858000"/>
          </a:xfrm>
          <a:prstGeom prst="rect">
            <a:avLst/>
          </a:prstGeom>
          <a:solidFill>
            <a:srgbClr val="9AD1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030408-977E-D047-99A9-EF2FB63037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209797" y="2811145"/>
            <a:ext cx="2374900" cy="1235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solidFill>
                  <a:srgbClr val="151F39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F723265-71EE-1044-933D-610CE9DDA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F4E90D23-247A-EE46-8AC0-0876ABD7037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4126959"/>
            <a:ext cx="4495800" cy="847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solidFill>
                  <a:srgbClr val="151F39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971553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23FE367-E037-BC42-88CF-F795B875B73A}"/>
              </a:ext>
            </a:extLst>
          </p:cNvPr>
          <p:cNvSpPr/>
          <p:nvPr userDrawn="1"/>
        </p:nvSpPr>
        <p:spPr>
          <a:xfrm>
            <a:off x="8602494" y="0"/>
            <a:ext cx="3589506" cy="6858000"/>
          </a:xfrm>
          <a:prstGeom prst="rect">
            <a:avLst/>
          </a:prstGeom>
          <a:solidFill>
            <a:srgbClr val="151F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FEB594C-28EC-D24F-B2E5-3A157560B50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209797" y="2811145"/>
            <a:ext cx="2374900" cy="1235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B40FC90-3A93-CC4F-BDBD-612B4698F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AFCAAE3A-B1BE-E545-9E1E-1408EE67114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4126959"/>
            <a:ext cx="4495800" cy="847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solidFill>
                  <a:srgbClr val="151F39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75019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A1DBF87-7255-594B-B8D5-7346664AC2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808779"/>
            <a:ext cx="10515600" cy="488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435206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8BB0511D-F4E3-EB4D-9398-BC16C61CCAE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342900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FC5EAA2-9B6A-E64A-8911-60ED04B45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24820C9-8081-0D4C-BC75-9F8EAD16AA6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4126959"/>
            <a:ext cx="4495800" cy="847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solidFill>
                  <a:srgbClr val="151F39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234595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2BE502-E6F3-4444-87C9-A65E26F2B2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3810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828866-35B6-914A-B5A9-66E613168C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67722"/>
            <a:ext cx="5157787" cy="2521454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BB4A01-0ECA-DD4F-A09C-3173A65A8B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3810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F074BC-6EDF-0944-8B3C-7AE6E80734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67722"/>
            <a:ext cx="5183188" cy="2521454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9F86274-631A-A049-82B8-538E67B8221C}"/>
              </a:ext>
            </a:extLst>
          </p:cNvPr>
          <p:cNvSpPr/>
          <p:nvPr userDrawn="1"/>
        </p:nvSpPr>
        <p:spPr>
          <a:xfrm>
            <a:off x="0" y="6156960"/>
            <a:ext cx="12192000" cy="701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377D49C4-A45D-644B-AD2B-6EAFFDE1B1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FC6DBA27-BAB5-D54C-A3FF-2FAC923232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5241" y="6373382"/>
            <a:ext cx="2281518" cy="2681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653D0B01-4F09-DE4A-B06A-AC8D6398936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72282" y="6363519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9742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2BE502-E6F3-4444-87C9-A65E26F2B2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3810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828866-35B6-914A-B5A9-66E613168C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67722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BB4A01-0ECA-DD4F-A09C-3173A65A8B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3810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F074BC-6EDF-0944-8B3C-7AE6E80734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67722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154432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FC43AB-7C91-2C44-A6E8-FB516DF33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6B77-3FC3-A04F-9C6A-B25B169093BF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BEEA50-37C6-504C-8E89-238830200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99E83E-2118-7D46-A2B7-564DD3660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5ACF1-2035-ED44-A2A6-3FD409EE1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4146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418964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2785071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6A34F64-341C-8C48-AB77-8A949DA1BBBA}"/>
              </a:ext>
            </a:extLst>
          </p:cNvPr>
          <p:cNvSpPr/>
          <p:nvPr userDrawn="1"/>
        </p:nvSpPr>
        <p:spPr>
          <a:xfrm>
            <a:off x="0" y="6156960"/>
            <a:ext cx="12192000" cy="701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5" name="Text Placeholder 17">
            <a:extLst>
              <a:ext uri="{FF2B5EF4-FFF2-40B4-BE49-F238E27FC236}">
                <a16:creationId xmlns:a16="http://schemas.microsoft.com/office/drawing/2014/main" id="{17D5CDA5-3A53-5E46-A290-DF842A007B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D599F495-558F-9649-98B4-9F3CA9A8D2C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5241" y="6373382"/>
            <a:ext cx="2281518" cy="2681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AE1DD68F-DA22-9C49-8064-CEC7C15FE96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72282" y="6363519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8701486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8348" y="806583"/>
            <a:ext cx="5118370" cy="556101"/>
          </a:xfrm>
        </p:spPr>
        <p:txBody>
          <a:bodyPr>
            <a:normAutofit/>
          </a:bodyPr>
          <a:lstStyle>
            <a:lvl1pPr algn="r"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2345996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24F8D7F-90CE-8F40-ABFC-EA424E711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03D028F-85E4-8C48-BB8B-072AE25016E1}"/>
              </a:ext>
            </a:extLst>
          </p:cNvPr>
          <p:cNvSpPr txBox="1">
            <a:spLocks/>
          </p:cNvSpPr>
          <p:nvPr userDrawn="1"/>
        </p:nvSpPr>
        <p:spPr>
          <a:xfrm>
            <a:off x="838200" y="3859451"/>
            <a:ext cx="10515600" cy="5561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sz="3200" b="0" i="0" dirty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0462245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172EDBD-51F8-B943-9EA9-8241793D7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886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6A34F64-341C-8C48-AB77-8A949DA1BBBA}"/>
              </a:ext>
            </a:extLst>
          </p:cNvPr>
          <p:cNvSpPr/>
          <p:nvPr userDrawn="1"/>
        </p:nvSpPr>
        <p:spPr>
          <a:xfrm>
            <a:off x="0" y="6156960"/>
            <a:ext cx="12192000" cy="701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5" name="Text Placeholder 17">
            <a:extLst>
              <a:ext uri="{FF2B5EF4-FFF2-40B4-BE49-F238E27FC236}">
                <a16:creationId xmlns:a16="http://schemas.microsoft.com/office/drawing/2014/main" id="{17D5CDA5-3A53-5E46-A290-DF842A007B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D599F495-558F-9649-98B4-9F3CA9A8D2C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5241" y="6373382"/>
            <a:ext cx="2281518" cy="2681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AE1DD68F-DA22-9C49-8064-CEC7C15FE96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72282" y="6363519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2700616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172EDBD-51F8-B943-9EA9-8241793D7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4500"/>
            <a:ext cx="4495800" cy="12344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D9936037-E322-B849-8DB6-B5BAADE0BFA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3048" y="342900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7608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89506" y="0"/>
            <a:ext cx="8602494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B0F55F91-E516-2F42-AECB-A2C9794DB32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8234436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6CB67C13-785A-0946-98A3-B12917A2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B77D0DC0-C86F-4C48-8D70-895CCE67EB2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602663" y="0"/>
            <a:ext cx="3589337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8403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23FE367-E037-BC42-88CF-F795B875B73A}"/>
              </a:ext>
            </a:extLst>
          </p:cNvPr>
          <p:cNvSpPr/>
          <p:nvPr userDrawn="1"/>
        </p:nvSpPr>
        <p:spPr>
          <a:xfrm>
            <a:off x="8602494" y="0"/>
            <a:ext cx="3589506" cy="6858000"/>
          </a:xfrm>
          <a:prstGeom prst="rect">
            <a:avLst/>
          </a:prstGeom>
          <a:solidFill>
            <a:srgbClr val="151F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CB67C13-785A-0946-98A3-B12917A2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E95B7F-ECB4-6248-A0A2-F62D6AC5FF0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209797" y="2811145"/>
            <a:ext cx="2374900" cy="1235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5302075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172EDBD-51F8-B943-9EA9-8241793D7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8BB0511D-F4E3-EB4D-9398-BC16C61CCAE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342900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42346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2BE502-E6F3-4444-87C9-A65E26F2B2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3810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828866-35B6-914A-B5A9-66E613168C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67722"/>
            <a:ext cx="5157787" cy="252145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BB4A01-0ECA-DD4F-A09C-3173A65A8B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3810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F074BC-6EDF-0944-8B3C-7AE6E80734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67722"/>
            <a:ext cx="5183188" cy="252145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9F86274-631A-A049-82B8-538E67B8221C}"/>
              </a:ext>
            </a:extLst>
          </p:cNvPr>
          <p:cNvSpPr/>
          <p:nvPr userDrawn="1"/>
        </p:nvSpPr>
        <p:spPr>
          <a:xfrm>
            <a:off x="0" y="6156960"/>
            <a:ext cx="12192000" cy="701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377D49C4-A45D-644B-AD2B-6EAFFDE1B1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FC6DBA27-BAB5-D54C-A3FF-2FAC923232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5241" y="6373382"/>
            <a:ext cx="2281518" cy="2681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653D0B01-4F09-DE4A-B06A-AC8D6398936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72282" y="6363519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8145573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2BE502-E6F3-4444-87C9-A65E26F2B2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3810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828866-35B6-914A-B5A9-66E613168C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67722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BB4A01-0ECA-DD4F-A09C-3173A65A8B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3810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F074BC-6EDF-0944-8B3C-7AE6E80734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67722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5215429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FC43AB-7C91-2C44-A6E8-FB516DF33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6B77-3FC3-A04F-9C6A-B25B169093BF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BEEA50-37C6-504C-8E89-238830200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99E83E-2118-7D46-A2B7-564DD3660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5ACF1-2035-ED44-A2A6-3FD409EE1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04747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938272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51182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8348" y="806583"/>
            <a:ext cx="5118370" cy="556101"/>
          </a:xfrm>
        </p:spPr>
        <p:txBody>
          <a:bodyPr>
            <a:normAutofit/>
          </a:bodyPr>
          <a:lstStyle>
            <a:lvl1pPr algn="r"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7322046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6A34F64-341C-8C48-AB77-8A949DA1BBBA}"/>
              </a:ext>
            </a:extLst>
          </p:cNvPr>
          <p:cNvSpPr/>
          <p:nvPr userDrawn="1"/>
        </p:nvSpPr>
        <p:spPr>
          <a:xfrm>
            <a:off x="0" y="6156960"/>
            <a:ext cx="12192000" cy="701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5" name="Text Placeholder 17">
            <a:extLst>
              <a:ext uri="{FF2B5EF4-FFF2-40B4-BE49-F238E27FC236}">
                <a16:creationId xmlns:a16="http://schemas.microsoft.com/office/drawing/2014/main" id="{17D5CDA5-3A53-5E46-A290-DF842A007B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D599F495-558F-9649-98B4-9F3CA9A8D2C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5241" y="6373382"/>
            <a:ext cx="2281518" cy="2681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AE1DD68F-DA22-9C49-8064-CEC7C15FE96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72282" y="6363519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7949485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8348" y="806583"/>
            <a:ext cx="5118370" cy="556101"/>
          </a:xfrm>
        </p:spPr>
        <p:txBody>
          <a:bodyPr>
            <a:normAutofit/>
          </a:bodyPr>
          <a:lstStyle>
            <a:lvl1pPr algn="r"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5793339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24F8D7F-90CE-8F40-ABFC-EA424E711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03D028F-85E4-8C48-BB8B-072AE25016E1}"/>
              </a:ext>
            </a:extLst>
          </p:cNvPr>
          <p:cNvSpPr txBox="1">
            <a:spLocks/>
          </p:cNvSpPr>
          <p:nvPr userDrawn="1"/>
        </p:nvSpPr>
        <p:spPr>
          <a:xfrm>
            <a:off x="838200" y="3859451"/>
            <a:ext cx="10515600" cy="5561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sz="3200" b="0" i="0" dirty="0">
                <a:solidFill>
                  <a:srgbClr val="151F39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8024763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172EDBD-51F8-B943-9EA9-8241793D7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07355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172EDBD-51F8-B943-9EA9-8241793D7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4500"/>
            <a:ext cx="4495800" cy="12344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D9936037-E322-B849-8DB6-B5BAADE0BFA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3048" y="342900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20910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89506" y="0"/>
            <a:ext cx="8602494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B0F55F91-E516-2F42-AECB-A2C9794DB32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830581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6CB67C13-785A-0946-98A3-B12917A2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B77D0DC0-C86F-4C48-8D70-895CCE67EB2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602663" y="0"/>
            <a:ext cx="3589337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51465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23FE367-E037-BC42-88CF-F795B875B73A}"/>
              </a:ext>
            </a:extLst>
          </p:cNvPr>
          <p:cNvSpPr/>
          <p:nvPr userDrawn="1"/>
        </p:nvSpPr>
        <p:spPr>
          <a:xfrm>
            <a:off x="8602494" y="0"/>
            <a:ext cx="3589506" cy="6858000"/>
          </a:xfrm>
          <a:prstGeom prst="rect">
            <a:avLst/>
          </a:prstGeom>
          <a:solidFill>
            <a:srgbClr val="151F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CB67C13-785A-0946-98A3-B12917A2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82B184-CC21-C745-A6DA-72AAACC9E5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209797" y="2811145"/>
            <a:ext cx="2374900" cy="1235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015697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172EDBD-51F8-B943-9EA9-8241793D7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8BB0511D-F4E3-EB4D-9398-BC16C61CCAE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342900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E3082688-62D6-444E-B064-323A5DC8CB8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4126959"/>
            <a:ext cx="4495800" cy="847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solidFill>
                  <a:srgbClr val="151F39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5958520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2BE502-E6F3-4444-87C9-A65E26F2B2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3810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828866-35B6-914A-B5A9-66E613168C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67722"/>
            <a:ext cx="5157787" cy="2521454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BB4A01-0ECA-DD4F-A09C-3173A65A8B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3810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F074BC-6EDF-0944-8B3C-7AE6E80734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67722"/>
            <a:ext cx="5183188" cy="2521454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9F86274-631A-A049-82B8-538E67B8221C}"/>
              </a:ext>
            </a:extLst>
          </p:cNvPr>
          <p:cNvSpPr/>
          <p:nvPr userDrawn="1"/>
        </p:nvSpPr>
        <p:spPr>
          <a:xfrm>
            <a:off x="0" y="6156960"/>
            <a:ext cx="12192000" cy="701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377D49C4-A45D-644B-AD2B-6EAFFDE1B1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FC6DBA27-BAB5-D54C-A3FF-2FAC923232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5241" y="6373382"/>
            <a:ext cx="2281518" cy="2681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653D0B01-4F09-DE4A-B06A-AC8D6398936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72282" y="6363519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86638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FBDE6A3-B10C-404C-BF18-0CEA514C730B}"/>
              </a:ext>
            </a:extLst>
          </p:cNvPr>
          <p:cNvSpPr/>
          <p:nvPr userDrawn="1"/>
        </p:nvSpPr>
        <p:spPr>
          <a:xfrm>
            <a:off x="0" y="6156960"/>
            <a:ext cx="12192000" cy="701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6E7C5F65-E688-C44D-B885-54F94A87889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3" name="Text Placeholder 17">
            <a:extLst>
              <a:ext uri="{FF2B5EF4-FFF2-40B4-BE49-F238E27FC236}">
                <a16:creationId xmlns:a16="http://schemas.microsoft.com/office/drawing/2014/main" id="{3D50DA09-5E37-6E42-89A9-4C147529089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5241" y="6373382"/>
            <a:ext cx="2281518" cy="2681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38D02627-B6B2-DB44-915E-A33E4A4D2E7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72282" y="6363519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7346073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EEA8C6C6-6CC0-2949-B37A-1713BFD915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3810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E1E61ECE-DD11-434A-BFC5-CC3EAAD564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67722"/>
            <a:ext cx="5157787" cy="2521454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04E56921-ED46-5D4F-AA8E-D9DFBBDB56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3810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5091BFEA-2E6F-3C48-B971-A2D4052923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67722"/>
            <a:ext cx="5183188" cy="2521454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0816336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FC43AB-7C91-2C44-A6E8-FB516DF33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6B77-3FC3-A04F-9C6A-B25B169093BF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BEEA50-37C6-504C-8E89-238830200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99E83E-2118-7D46-A2B7-564DD3660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5ACF1-2035-ED44-A2A6-3FD409EE1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946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24F8D7F-90CE-8F40-ABFC-EA424E711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3CDCE40-0EC3-1F4C-9FE1-6A8824F99F4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808779"/>
            <a:ext cx="10515600" cy="488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83272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172EDBD-51F8-B943-9EA9-8241793D7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1771B3-2B9D-8048-B51F-9405C1A5D1D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4126959"/>
            <a:ext cx="4495800" cy="847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03518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172EDBD-51F8-B943-9EA9-8241793D7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4500"/>
            <a:ext cx="4495800" cy="123444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D9936037-E322-B849-8DB6-B5BAADE0BFA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3048" y="342900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592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image" Target="../media/image2.emf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6" Type="http://schemas.openxmlformats.org/officeDocument/2006/relationships/image" Target="../media/image2.emf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slideLayout" Target="../slideLayouts/slideLayout6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51F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38E1F3-57A4-974B-A247-1B459E350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979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Minta</a:t>
            </a:r>
            <a:r>
              <a:rPr lang="en-US" dirty="0"/>
              <a:t> </a:t>
            </a:r>
            <a:r>
              <a:rPr lang="hu-HU" dirty="0"/>
              <a:t>Cím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3C24C3-A5B2-274A-A455-F541304AFD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26F46B77-3FC3-A04F-9C6A-B25B169093BF}" type="datetimeFigureOut">
              <a:rPr lang="en-US" smtClean="0"/>
              <a:pPr/>
              <a:t>8/23/2020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370234-2A1C-6C42-9BEC-FE38847B0B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DE95E1-C8FC-3144-845B-25603A5E2D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1E5ACF1-2035-ED44-A2A6-3FD409EE1DA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A7C45AA-1AE1-EF42-B8AA-C1BE170CF522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507414" y="633173"/>
            <a:ext cx="1822107" cy="501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316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3" r:id="rId2"/>
    <p:sldLayoutId id="2147483765" r:id="rId3"/>
    <p:sldLayoutId id="2147483684" r:id="rId4"/>
    <p:sldLayoutId id="2147483685" r:id="rId5"/>
    <p:sldLayoutId id="2147483686" r:id="rId6"/>
    <p:sldLayoutId id="2147483688" r:id="rId7"/>
    <p:sldLayoutId id="2147483689" r:id="rId8"/>
    <p:sldLayoutId id="2147483711" r:id="rId9"/>
    <p:sldLayoutId id="2147483690" r:id="rId10"/>
    <p:sldLayoutId id="2147483761" r:id="rId11"/>
    <p:sldLayoutId id="2147483746" r:id="rId12"/>
    <p:sldLayoutId id="2147483747" r:id="rId13"/>
    <p:sldLayoutId id="2147483691" r:id="rId14"/>
    <p:sldLayoutId id="2147483692" r:id="rId15"/>
    <p:sldLayoutId id="2147483693" r:id="rId16"/>
    <p:sldLayoutId id="2147483694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bg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3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38E1F3-57A4-974B-A247-1B459E350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979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Minta</a:t>
            </a:r>
            <a:r>
              <a:rPr lang="en-US" dirty="0"/>
              <a:t> </a:t>
            </a:r>
            <a:r>
              <a:rPr lang="hu-HU" dirty="0"/>
              <a:t>Cím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3C24C3-A5B2-274A-A455-F541304AFD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26F46B77-3FC3-A04F-9C6A-B25B169093BF}" type="datetimeFigureOut">
              <a:rPr lang="en-US" smtClean="0"/>
              <a:pPr/>
              <a:t>8/23/2020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370234-2A1C-6C42-9BEC-FE38847B0B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DE95E1-C8FC-3144-845B-25603A5E2D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1E5ACF1-2035-ED44-A2A6-3FD409EE1DA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E903C85-69BE-E743-BB5D-297DC90D373D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507414" y="633173"/>
            <a:ext cx="1822107" cy="501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06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6" r:id="rId3"/>
    <p:sldLayoutId id="2147483699" r:id="rId4"/>
    <p:sldLayoutId id="2147483700" r:id="rId5"/>
    <p:sldLayoutId id="2147483701" r:id="rId6"/>
    <p:sldLayoutId id="2147483704" r:id="rId7"/>
    <p:sldLayoutId id="2147483705" r:id="rId8"/>
    <p:sldLayoutId id="2147483760" r:id="rId9"/>
    <p:sldLayoutId id="2147483748" r:id="rId10"/>
    <p:sldLayoutId id="2147483749" r:id="rId11"/>
    <p:sldLayoutId id="2147483750" r:id="rId12"/>
    <p:sldLayoutId id="2147483706" r:id="rId13"/>
    <p:sldLayoutId id="2147483707" r:id="rId14"/>
    <p:sldLayoutId id="2147483708" r:id="rId15"/>
    <p:sldLayoutId id="2147483709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i="0" kern="1200">
          <a:solidFill>
            <a:srgbClr val="151F39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CAF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38E1F3-57A4-974B-A247-1B459E350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979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Minta</a:t>
            </a:r>
            <a:r>
              <a:rPr lang="en-US" dirty="0"/>
              <a:t> </a:t>
            </a:r>
            <a:r>
              <a:rPr lang="hu-HU" dirty="0"/>
              <a:t>Cím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3C24C3-A5B2-274A-A455-F541304AFD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26F46B77-3FC3-A04F-9C6A-B25B169093BF}" type="datetimeFigureOut">
              <a:rPr lang="en-US" smtClean="0"/>
              <a:pPr/>
              <a:t>8/23/2020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370234-2A1C-6C42-9BEC-FE38847B0B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DE95E1-C8FC-3144-845B-25603A5E2D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1E5ACF1-2035-ED44-A2A6-3FD409EE1DA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A7C45AA-1AE1-EF42-B8AA-C1BE170CF522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507414" y="633173"/>
            <a:ext cx="1822107" cy="501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414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5" r:id="rId2"/>
    <p:sldLayoutId id="2147483716" r:id="rId3"/>
    <p:sldLayoutId id="2147483717" r:id="rId4"/>
    <p:sldLayoutId id="2147483720" r:id="rId5"/>
    <p:sldLayoutId id="2147483722" r:id="rId6"/>
    <p:sldLayoutId id="2147483723" r:id="rId7"/>
    <p:sldLayoutId id="2147483724" r:id="rId8"/>
    <p:sldLayoutId id="2147483759" r:id="rId9"/>
    <p:sldLayoutId id="2147483753" r:id="rId10"/>
    <p:sldLayoutId id="2147483725" r:id="rId11"/>
    <p:sldLayoutId id="2147483726" r:id="rId12"/>
    <p:sldLayoutId id="2147483727" r:id="rId13"/>
    <p:sldLayoutId id="2147483728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i="0" kern="1200">
          <a:solidFill>
            <a:schemeClr val="bg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9AD1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38E1F3-57A4-974B-A247-1B459E350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979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Minta</a:t>
            </a:r>
            <a:r>
              <a:rPr lang="en-US" dirty="0"/>
              <a:t> </a:t>
            </a:r>
            <a:r>
              <a:rPr lang="hu-HU" dirty="0"/>
              <a:t>Cím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3C24C3-A5B2-274A-A455-F541304AFD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26F46B77-3FC3-A04F-9C6A-B25B169093BF}" type="datetimeFigureOut">
              <a:rPr lang="en-US" smtClean="0"/>
              <a:pPr/>
              <a:t>8/23/2020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370234-2A1C-6C42-9BEC-FE38847B0B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DE95E1-C8FC-3144-845B-25603A5E2D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1E5ACF1-2035-ED44-A2A6-3FD409EE1DA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4E593CD-AD13-FC40-9134-AFE14BE8B96E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507414" y="633173"/>
            <a:ext cx="1822107" cy="501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862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2" r:id="rId2"/>
    <p:sldLayoutId id="2147483733" r:id="rId3"/>
    <p:sldLayoutId id="2147483734" r:id="rId4"/>
    <p:sldLayoutId id="2147483738" r:id="rId5"/>
    <p:sldLayoutId id="2147483739" r:id="rId6"/>
    <p:sldLayoutId id="2147483740" r:id="rId7"/>
    <p:sldLayoutId id="2147483741" r:id="rId8"/>
    <p:sldLayoutId id="2147483762" r:id="rId9"/>
    <p:sldLayoutId id="2147483756" r:id="rId10"/>
    <p:sldLayoutId id="2147483742" r:id="rId11"/>
    <p:sldLayoutId id="2147483743" r:id="rId12"/>
    <p:sldLayoutId id="2147483744" r:id="rId13"/>
    <p:sldLayoutId id="2147483745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i="0" kern="1200">
          <a:solidFill>
            <a:srgbClr val="151F39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lib.uni-obuda.hu/tagkonyvtarak" TargetMode="Externa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F047A-40B1-4E46-80BD-4C0081F89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9777" y="2511268"/>
            <a:ext cx="10515600" cy="556101"/>
          </a:xfrm>
        </p:spPr>
        <p:txBody>
          <a:bodyPr>
            <a:noAutofit/>
          </a:bodyPr>
          <a:lstStyle/>
          <a:p>
            <a:pPr algn="ctr"/>
            <a:r>
              <a:rPr lang="hu-HU" dirty="0" smtClean="0"/>
              <a:t>Egyetemi Könyvtár</a:t>
            </a:r>
            <a:br>
              <a:rPr lang="hu-HU" dirty="0" smtClean="0"/>
            </a:br>
            <a:r>
              <a:rPr lang="hu-HU" i="1" dirty="0" smtClean="0"/>
              <a:t>Könyvtárhasználat</a:t>
            </a:r>
            <a:r>
              <a:rPr lang="hu-HU" sz="4000" dirty="0" smtClean="0"/>
              <a:t/>
            </a:r>
            <a:br>
              <a:rPr lang="hu-HU" sz="4000" dirty="0" smtClean="0"/>
            </a:br>
            <a:endParaRPr lang="en-US" sz="4000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43F047A-40B1-4E46-80BD-4C0081F89145}"/>
              </a:ext>
            </a:extLst>
          </p:cNvPr>
          <p:cNvSpPr txBox="1">
            <a:spLocks/>
          </p:cNvSpPr>
          <p:nvPr/>
        </p:nvSpPr>
        <p:spPr>
          <a:xfrm>
            <a:off x="838200" y="3707051"/>
            <a:ext cx="10515600" cy="5561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sz="24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3816451" y="4902834"/>
            <a:ext cx="81473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chemeClr val="bg1"/>
                </a:solidFill>
              </a:rPr>
              <a:t>Honlap: http://lib.uni-obuda.hu</a:t>
            </a:r>
            <a:endParaRPr lang="hu-HU" dirty="0">
              <a:solidFill>
                <a:schemeClr val="bg1"/>
              </a:solidFill>
            </a:endParaRPr>
          </a:p>
          <a:p>
            <a:r>
              <a:rPr lang="hu-HU" dirty="0" smtClean="0">
                <a:solidFill>
                  <a:schemeClr val="bg1"/>
                </a:solidFill>
              </a:rPr>
              <a:t>Facebook: https</a:t>
            </a:r>
            <a:r>
              <a:rPr lang="hu-HU" dirty="0">
                <a:solidFill>
                  <a:schemeClr val="bg1"/>
                </a:solidFill>
              </a:rPr>
              <a:t>://www.facebook.com/OE.Egyetemi.Konyvtar</a:t>
            </a:r>
          </a:p>
          <a:p>
            <a:r>
              <a:rPr lang="hu-HU" dirty="0" smtClean="0">
                <a:solidFill>
                  <a:schemeClr val="bg1"/>
                </a:solidFill>
              </a:rPr>
              <a:t>E-mail: mtmt@uni-obuda.hu ; open.access@lib.uni-obuda.hu</a:t>
            </a:r>
          </a:p>
          <a:p>
            <a:r>
              <a:rPr lang="hu-HU" dirty="0">
                <a:solidFill>
                  <a:schemeClr val="bg1"/>
                </a:solidFill>
              </a:rPr>
              <a:t>	</a:t>
            </a:r>
            <a:r>
              <a:rPr lang="hu-HU" dirty="0" smtClean="0">
                <a:solidFill>
                  <a:schemeClr val="bg1"/>
                </a:solidFill>
              </a:rPr>
              <a:t>+ tagkönyvtáranként külön mail cím.</a:t>
            </a:r>
          </a:p>
          <a:p>
            <a:r>
              <a:rPr lang="hu-HU" dirty="0">
                <a:solidFill>
                  <a:schemeClr val="bg1"/>
                </a:solidFill>
              </a:rPr>
              <a:t>Messenger: http://m.me/OE.Egyetemi.Konyvtar/</a:t>
            </a:r>
            <a:endParaRPr lang="hu-HU" dirty="0" smtClean="0">
              <a:solidFill>
                <a:schemeClr val="bg1"/>
              </a:solidFill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489" y="3572765"/>
            <a:ext cx="2936162" cy="28208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665831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78E5EB5F-D064-D747-9514-DAB589BE13FB}"/>
              </a:ext>
            </a:extLst>
          </p:cNvPr>
          <p:cNvSpPr txBox="1">
            <a:spLocks/>
          </p:cNvSpPr>
          <p:nvPr/>
        </p:nvSpPr>
        <p:spPr>
          <a:xfrm>
            <a:off x="2960573" y="617472"/>
            <a:ext cx="10515600" cy="55610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hu-HU" sz="2800" dirty="0" smtClean="0"/>
              <a:t>Egyetemi Könyvtár</a:t>
            </a:r>
            <a:endParaRPr lang="en-US" sz="2800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4EE2AAA-1B42-2D46-AD75-2389994F15AD}"/>
              </a:ext>
            </a:extLst>
          </p:cNvPr>
          <p:cNvSpPr txBox="1">
            <a:spLocks/>
          </p:cNvSpPr>
          <p:nvPr/>
        </p:nvSpPr>
        <p:spPr>
          <a:xfrm>
            <a:off x="7269337" y="651048"/>
            <a:ext cx="4481945" cy="4889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hu-HU" sz="2400" i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Kölcsönzés / rendkívüli helyzet</a:t>
            </a:r>
            <a:endParaRPr lang="hu-HU" sz="2400" i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583432" y="1901529"/>
            <a:ext cx="11167850" cy="4570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80000"/>
            </a:pPr>
            <a:r>
              <a:rPr lang="hu-HU" kern="0" dirty="0" smtClean="0">
                <a:solidFill>
                  <a:schemeClr val="bg1"/>
                </a:solidFill>
                <a:latin typeface="Century Gothic"/>
              </a:rPr>
              <a:t>Könyvek </a:t>
            </a:r>
            <a:r>
              <a:rPr lang="hu-HU" kern="0" dirty="0">
                <a:solidFill>
                  <a:schemeClr val="bg1"/>
                </a:solidFill>
                <a:latin typeface="Century Gothic"/>
              </a:rPr>
              <a:t>kölcsönzésére csak előzetes egyeztetést követően van lehetőség. </a:t>
            </a:r>
            <a:endParaRPr lang="hu-HU" kern="0" dirty="0" smtClean="0">
              <a:solidFill>
                <a:schemeClr val="bg1"/>
              </a:solidFill>
              <a:latin typeface="Century Gothic"/>
            </a:endParaRPr>
          </a:p>
          <a:p>
            <a:pPr algn="ctr" defTabSz="457200"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80000"/>
            </a:pPr>
            <a:r>
              <a:rPr lang="hu-HU" kern="0" dirty="0" smtClean="0">
                <a:solidFill>
                  <a:schemeClr val="bg1"/>
                </a:solidFill>
                <a:latin typeface="Century Gothic"/>
              </a:rPr>
              <a:t>A </a:t>
            </a:r>
            <a:r>
              <a:rPr lang="hu-HU" kern="0" dirty="0">
                <a:solidFill>
                  <a:schemeClr val="bg1"/>
                </a:solidFill>
                <a:latin typeface="Century Gothic"/>
              </a:rPr>
              <a:t>Könyvtár online elérhetőségeit ajánljuk elsősorban, de lehetőség van telefonon is egyeztetni. </a:t>
            </a:r>
            <a:endParaRPr lang="hu-HU" kern="0" dirty="0" smtClean="0">
              <a:solidFill>
                <a:schemeClr val="bg1"/>
              </a:solidFill>
              <a:latin typeface="Century Gothic"/>
            </a:endParaRPr>
          </a:p>
          <a:p>
            <a:pPr algn="ctr" defTabSz="457200"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80000"/>
            </a:pPr>
            <a:r>
              <a:rPr lang="hu-HU" kern="0" dirty="0" smtClean="0">
                <a:solidFill>
                  <a:schemeClr val="bg1"/>
                </a:solidFill>
                <a:latin typeface="Century Gothic"/>
              </a:rPr>
              <a:t>A </a:t>
            </a:r>
            <a:r>
              <a:rPr lang="hu-HU" kern="0" dirty="0">
                <a:solidFill>
                  <a:schemeClr val="bg1"/>
                </a:solidFill>
                <a:latin typeface="Century Gothic"/>
              </a:rPr>
              <a:t>tagkönyvtárak elérhetőségei megtalálhatók a következő oldalon: </a:t>
            </a:r>
            <a:endParaRPr lang="hu-HU" kern="0" dirty="0" smtClean="0">
              <a:solidFill>
                <a:schemeClr val="bg1"/>
              </a:solidFill>
              <a:latin typeface="Century Gothic"/>
            </a:endParaRPr>
          </a:p>
          <a:p>
            <a:pPr algn="ctr" defTabSz="457200"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80000"/>
            </a:pPr>
            <a:r>
              <a:rPr lang="hu-HU" b="1" kern="0" dirty="0" smtClean="0">
                <a:solidFill>
                  <a:schemeClr val="bg1"/>
                </a:solidFill>
                <a:latin typeface="Century Gothic"/>
                <a:hlinkClick r:id="rId2"/>
              </a:rPr>
              <a:t>http</a:t>
            </a:r>
            <a:r>
              <a:rPr lang="hu-HU" b="1" kern="0" dirty="0">
                <a:solidFill>
                  <a:schemeClr val="bg1"/>
                </a:solidFill>
                <a:latin typeface="Century Gothic"/>
                <a:hlinkClick r:id="rId2"/>
              </a:rPr>
              <a:t>://</a:t>
            </a:r>
            <a:r>
              <a:rPr lang="hu-HU" b="1" kern="0" dirty="0" smtClean="0">
                <a:solidFill>
                  <a:schemeClr val="bg1"/>
                </a:solidFill>
                <a:latin typeface="Century Gothic"/>
                <a:hlinkClick r:id="rId2"/>
              </a:rPr>
              <a:t>lib.uni-obuda.hu/tagkonyvtarak</a:t>
            </a:r>
            <a:endParaRPr lang="hu-HU" b="1" kern="0" dirty="0" smtClean="0">
              <a:solidFill>
                <a:schemeClr val="bg1"/>
              </a:solidFill>
              <a:latin typeface="Century Gothic"/>
            </a:endParaRPr>
          </a:p>
          <a:p>
            <a:pPr algn="ctr" defTabSz="457200"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80000"/>
            </a:pPr>
            <a:r>
              <a:rPr lang="hu-HU" kern="0" dirty="0" smtClean="0">
                <a:solidFill>
                  <a:schemeClr val="bg1"/>
                </a:solidFill>
                <a:latin typeface="Century Gothic"/>
              </a:rPr>
              <a:t>Az </a:t>
            </a:r>
            <a:r>
              <a:rPr lang="hu-HU" kern="0" dirty="0">
                <a:solidFill>
                  <a:schemeClr val="bg1"/>
                </a:solidFill>
                <a:latin typeface="Century Gothic"/>
              </a:rPr>
              <a:t>Egyetemi Könyvtár Facebook oldalán, illetve a </a:t>
            </a:r>
            <a:r>
              <a:rPr lang="hu-HU" kern="0" dirty="0" err="1">
                <a:solidFill>
                  <a:schemeClr val="bg1"/>
                </a:solidFill>
                <a:latin typeface="Century Gothic"/>
              </a:rPr>
              <a:t>messengeren</a:t>
            </a:r>
            <a:r>
              <a:rPr lang="hu-HU" kern="0" dirty="0">
                <a:solidFill>
                  <a:schemeClr val="bg1"/>
                </a:solidFill>
                <a:latin typeface="Century Gothic"/>
              </a:rPr>
              <a:t> keresztül is lehetséges az időpontegyeztetés</a:t>
            </a:r>
            <a:r>
              <a:rPr lang="hu-HU" kern="0" dirty="0" smtClean="0">
                <a:solidFill>
                  <a:schemeClr val="bg1"/>
                </a:solidFill>
                <a:latin typeface="Century Gothic"/>
              </a:rPr>
              <a:t>.</a:t>
            </a:r>
          </a:p>
          <a:p>
            <a:pPr defTabSz="457200"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80000"/>
            </a:pPr>
            <a:r>
              <a:rPr lang="hu-HU" kern="0" dirty="0" smtClean="0">
                <a:solidFill>
                  <a:schemeClr val="bg1"/>
                </a:solidFill>
                <a:latin typeface="Century Gothic"/>
              </a:rPr>
              <a:t>Előzetesen </a:t>
            </a:r>
            <a:r>
              <a:rPr lang="hu-HU" kern="0" dirty="0">
                <a:solidFill>
                  <a:schemeClr val="bg1"/>
                </a:solidFill>
                <a:latin typeface="Century Gothic"/>
              </a:rPr>
              <a:t>meg kell adni... </a:t>
            </a:r>
            <a:endParaRPr lang="hu-HU" kern="0" dirty="0" smtClean="0">
              <a:solidFill>
                <a:schemeClr val="bg1"/>
              </a:solidFill>
              <a:latin typeface="Century Gothic"/>
            </a:endParaRPr>
          </a:p>
          <a:p>
            <a:pPr defTabSz="457200"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80000"/>
            </a:pPr>
            <a:r>
              <a:rPr lang="hu-HU" kern="0" dirty="0" smtClean="0">
                <a:solidFill>
                  <a:schemeClr val="bg1"/>
                </a:solidFill>
                <a:latin typeface="Century Gothic"/>
              </a:rPr>
              <a:t>hogy </a:t>
            </a:r>
            <a:r>
              <a:rPr lang="hu-HU" kern="0" dirty="0">
                <a:solidFill>
                  <a:schemeClr val="bg1"/>
                </a:solidFill>
                <a:latin typeface="Century Gothic"/>
              </a:rPr>
              <a:t>mely könyvekre van </a:t>
            </a:r>
            <a:r>
              <a:rPr lang="hu-HU" kern="0" dirty="0" smtClean="0">
                <a:solidFill>
                  <a:schemeClr val="bg1"/>
                </a:solidFill>
                <a:latin typeface="Century Gothic"/>
              </a:rPr>
              <a:t>szükség;</a:t>
            </a:r>
          </a:p>
          <a:p>
            <a:pPr defTabSz="457200"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80000"/>
            </a:pPr>
            <a:r>
              <a:rPr lang="hu-HU" kern="0" dirty="0" smtClean="0">
                <a:solidFill>
                  <a:schemeClr val="bg1"/>
                </a:solidFill>
                <a:latin typeface="Century Gothic"/>
              </a:rPr>
              <a:t>az </a:t>
            </a:r>
            <a:r>
              <a:rPr lang="hu-HU" kern="0" dirty="0">
                <a:solidFill>
                  <a:schemeClr val="bg1"/>
                </a:solidFill>
                <a:latin typeface="Century Gothic"/>
              </a:rPr>
              <a:t>olvasójegy vonalkódját</a:t>
            </a:r>
            <a:r>
              <a:rPr lang="hu-HU" kern="0" dirty="0" smtClean="0">
                <a:solidFill>
                  <a:schemeClr val="bg1"/>
                </a:solidFill>
                <a:latin typeface="Century Gothic"/>
              </a:rPr>
              <a:t>;</a:t>
            </a:r>
          </a:p>
          <a:p>
            <a:pPr defTabSz="457200"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80000"/>
            </a:pPr>
            <a:r>
              <a:rPr lang="hu-HU" kern="0" dirty="0" smtClean="0">
                <a:solidFill>
                  <a:schemeClr val="bg1"/>
                </a:solidFill>
                <a:latin typeface="Century Gothic"/>
              </a:rPr>
              <a:t>...</a:t>
            </a:r>
            <a:r>
              <a:rPr lang="hu-HU" kern="0" dirty="0">
                <a:solidFill>
                  <a:schemeClr val="bg1"/>
                </a:solidFill>
                <a:latin typeface="Century Gothic"/>
              </a:rPr>
              <a:t>és hogy mikor jönnének a könyvekért</a:t>
            </a:r>
            <a:r>
              <a:rPr lang="hu-HU" kern="0" dirty="0" smtClean="0">
                <a:solidFill>
                  <a:schemeClr val="bg1"/>
                </a:solidFill>
                <a:latin typeface="Century Gothic"/>
              </a:rPr>
              <a:t>.</a:t>
            </a:r>
          </a:p>
          <a:p>
            <a:pPr algn="ctr" defTabSz="457200"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80000"/>
            </a:pPr>
            <a:r>
              <a:rPr lang="hu-HU" kern="0" dirty="0" smtClean="0">
                <a:solidFill>
                  <a:schemeClr val="bg1"/>
                </a:solidFill>
                <a:latin typeface="Century Gothic"/>
              </a:rPr>
              <a:t>A </a:t>
            </a:r>
            <a:r>
              <a:rPr lang="hu-HU" kern="0" dirty="0">
                <a:solidFill>
                  <a:schemeClr val="bg1"/>
                </a:solidFill>
                <a:latin typeface="Century Gothic"/>
              </a:rPr>
              <a:t>Könyvtár munkatársai előzetesen </a:t>
            </a:r>
            <a:r>
              <a:rPr lang="hu-HU" kern="0" dirty="0" err="1">
                <a:solidFill>
                  <a:schemeClr val="bg1"/>
                </a:solidFill>
                <a:latin typeface="Century Gothic"/>
              </a:rPr>
              <a:t>kikölcsönzik</a:t>
            </a:r>
            <a:r>
              <a:rPr lang="hu-HU" kern="0" dirty="0">
                <a:solidFill>
                  <a:schemeClr val="bg1"/>
                </a:solidFill>
                <a:latin typeface="Century Gothic"/>
              </a:rPr>
              <a:t> és kikészítik a könyveket a Könyvtár bejárata előtti asztalra, felcímkézve a kölcsönző nevével. Azonosítást követően pedig el is vihetők a könyvek.</a:t>
            </a:r>
          </a:p>
        </p:txBody>
      </p:sp>
    </p:spTree>
    <p:extLst>
      <p:ext uri="{BB962C8B-B14F-4D97-AF65-F5344CB8AC3E}">
        <p14:creationId xmlns:p14="http://schemas.microsoft.com/office/powerpoint/2010/main" val="28451910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78E5EB5F-D064-D747-9514-DAB589BE13FB}"/>
              </a:ext>
            </a:extLst>
          </p:cNvPr>
          <p:cNvSpPr txBox="1">
            <a:spLocks/>
          </p:cNvSpPr>
          <p:nvPr/>
        </p:nvSpPr>
        <p:spPr>
          <a:xfrm>
            <a:off x="2960573" y="617472"/>
            <a:ext cx="10515600" cy="55610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hu-HU" sz="2800" dirty="0" smtClean="0"/>
              <a:t>Egyetemi Könyvtár</a:t>
            </a:r>
            <a:endParaRPr lang="en-US" sz="2800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4EE2AAA-1B42-2D46-AD75-2389994F15AD}"/>
              </a:ext>
            </a:extLst>
          </p:cNvPr>
          <p:cNvSpPr txBox="1">
            <a:spLocks/>
          </p:cNvSpPr>
          <p:nvPr/>
        </p:nvSpPr>
        <p:spPr>
          <a:xfrm>
            <a:off x="7269337" y="651048"/>
            <a:ext cx="4481945" cy="4889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hu-HU" sz="2400" i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Közösségi terek</a:t>
            </a:r>
            <a:endParaRPr lang="hu-HU" sz="2400" i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2550456" y="1954692"/>
            <a:ext cx="8071470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80000"/>
            </a:pPr>
            <a:r>
              <a:rPr lang="hu-HU" kern="0" dirty="0" smtClean="0">
                <a:solidFill>
                  <a:schemeClr val="bg1"/>
                </a:solidFill>
                <a:latin typeface="Century Gothic"/>
              </a:rPr>
              <a:t>A jelen helyzetben az Egyetemi Könyvtár olvasótermei és közösségi terei csak korlátozottan használhatók, a járványügyi előírásokhoz igazodva.</a:t>
            </a:r>
          </a:p>
          <a:p>
            <a:pPr defTabSz="457200"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80000"/>
            </a:pPr>
            <a:endParaRPr lang="hu-HU" kern="0" dirty="0" smtClean="0">
              <a:solidFill>
                <a:schemeClr val="bg1"/>
              </a:solidFill>
              <a:latin typeface="Century Gothic"/>
            </a:endParaRPr>
          </a:p>
          <a:p>
            <a:pPr defTabSz="457200"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80000"/>
            </a:pPr>
            <a:endParaRPr lang="hu-HU" kern="0" dirty="0">
              <a:solidFill>
                <a:schemeClr val="bg1"/>
              </a:solidFill>
              <a:latin typeface="Century Gothic"/>
            </a:endParaRPr>
          </a:p>
          <a:p>
            <a:pPr defTabSz="457200"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80000"/>
            </a:pPr>
            <a:r>
              <a:rPr lang="hu-HU" b="1" kern="0" dirty="0" smtClean="0">
                <a:solidFill>
                  <a:schemeClr val="bg1"/>
                </a:solidFill>
                <a:latin typeface="Century Gothic"/>
              </a:rPr>
              <a:t>A Könyvtárban a szájmaszk használata kötelező!</a:t>
            </a:r>
          </a:p>
          <a:p>
            <a:pPr defTabSz="457200"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80000"/>
            </a:pPr>
            <a:r>
              <a:rPr lang="hu-HU" b="1" kern="0" dirty="0" smtClean="0">
                <a:solidFill>
                  <a:schemeClr val="bg1"/>
                </a:solidFill>
                <a:latin typeface="Century Gothic"/>
              </a:rPr>
              <a:t>A Könyvtár területére történő belépéskor a kézfertőtlenítő használata kötelező!</a:t>
            </a:r>
          </a:p>
          <a:p>
            <a:pPr defTabSz="457200"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80000"/>
            </a:pPr>
            <a:endParaRPr lang="hu-HU" b="1" kern="0" dirty="0">
              <a:solidFill>
                <a:schemeClr val="bg1"/>
              </a:solidFill>
              <a:latin typeface="Century Gothic"/>
            </a:endParaRPr>
          </a:p>
          <a:p>
            <a:pPr defTabSz="457200"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80000"/>
            </a:pPr>
            <a:r>
              <a:rPr lang="hu-HU" b="1" kern="0" dirty="0" smtClean="0">
                <a:solidFill>
                  <a:schemeClr val="bg1"/>
                </a:solidFill>
                <a:latin typeface="Century Gothic"/>
              </a:rPr>
              <a:t>Az olvasótermek és a közösségi terek használatakor az aktuálisan ajánlott távolságot be kell tartani, amennyiben ez nem lehetséges, úgy a Könyvtár helyben használata nem lehetséges</a:t>
            </a:r>
            <a:endParaRPr lang="hu-HU" b="1" kern="0" dirty="0">
              <a:solidFill>
                <a:schemeClr val="bg1"/>
              </a:solidFill>
              <a:latin typeface="Century Gothic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456" y="2859272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37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78E5EB5F-D064-D747-9514-DAB589BE13FB}"/>
              </a:ext>
            </a:extLst>
          </p:cNvPr>
          <p:cNvSpPr txBox="1">
            <a:spLocks/>
          </p:cNvSpPr>
          <p:nvPr/>
        </p:nvSpPr>
        <p:spPr>
          <a:xfrm>
            <a:off x="2960573" y="617472"/>
            <a:ext cx="10515600" cy="55610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hu-HU" sz="2800" dirty="0" smtClean="0"/>
              <a:t>Egyetemi Könyvtár</a:t>
            </a:r>
            <a:endParaRPr lang="en-US" sz="2800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4EE2AAA-1B42-2D46-AD75-2389994F15AD}"/>
              </a:ext>
            </a:extLst>
          </p:cNvPr>
          <p:cNvSpPr txBox="1">
            <a:spLocks/>
          </p:cNvSpPr>
          <p:nvPr/>
        </p:nvSpPr>
        <p:spPr>
          <a:xfrm>
            <a:off x="7269337" y="651048"/>
            <a:ext cx="4481945" cy="4889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hu-HU" sz="2400" i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Hosszabbítás</a:t>
            </a:r>
            <a:endParaRPr lang="hu-HU" sz="2400" i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1232019" y="1935942"/>
            <a:ext cx="95387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80000"/>
            </a:pPr>
            <a:r>
              <a:rPr lang="hu-HU" kern="0" dirty="0">
                <a:solidFill>
                  <a:schemeClr val="bg1"/>
                </a:solidFill>
                <a:latin typeface="Century Gothic"/>
              </a:rPr>
              <a:t>Amennyiben elfelejtették kikölcsönzött könyveik lejárati dátumait, vagy hosszabbítani szeretnének, az olvasójegy segítségével a könyvtár katalógusában az „Olvasójegyem” ikonra kattintva tudnak belépni a könyvtári adatbázisba.</a:t>
            </a: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60" b="20781"/>
          <a:stretch/>
        </p:blipFill>
        <p:spPr bwMode="auto">
          <a:xfrm>
            <a:off x="2968352" y="3266436"/>
            <a:ext cx="6541957" cy="32933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00481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78E5EB5F-D064-D747-9514-DAB589BE13FB}"/>
              </a:ext>
            </a:extLst>
          </p:cNvPr>
          <p:cNvSpPr txBox="1">
            <a:spLocks/>
          </p:cNvSpPr>
          <p:nvPr/>
        </p:nvSpPr>
        <p:spPr>
          <a:xfrm>
            <a:off x="2960573" y="617472"/>
            <a:ext cx="10515600" cy="55610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hu-HU" sz="2800" dirty="0" smtClean="0"/>
              <a:t>Egyetemi Könyvtár</a:t>
            </a:r>
            <a:endParaRPr lang="en-US" sz="2800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4EE2AAA-1B42-2D46-AD75-2389994F15AD}"/>
              </a:ext>
            </a:extLst>
          </p:cNvPr>
          <p:cNvSpPr txBox="1">
            <a:spLocks/>
          </p:cNvSpPr>
          <p:nvPr/>
        </p:nvSpPr>
        <p:spPr>
          <a:xfrm>
            <a:off x="7269337" y="651048"/>
            <a:ext cx="4481945" cy="4889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hu-HU" sz="2400" i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Késedelem, előjegyzés</a:t>
            </a:r>
            <a:endParaRPr lang="hu-HU" sz="2400" i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317619" y="2127328"/>
            <a:ext cx="4137423" cy="33958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80000"/>
            </a:pPr>
            <a:r>
              <a:rPr lang="hu-HU" kern="0" dirty="0">
                <a:solidFill>
                  <a:schemeClr val="bg1"/>
                </a:solidFill>
                <a:latin typeface="Century Gothic"/>
              </a:rPr>
              <a:t>A lejárati idő előtt egy héttel értesítő levélben emlékeztetjük az olvasókat, hogy rövidesen lejár a náluk lévő dokumentumok kölcsönzési határideje.</a:t>
            </a:r>
          </a:p>
          <a:p>
            <a:pPr defTabSz="457200"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80000"/>
            </a:pPr>
            <a:r>
              <a:rPr lang="hu-HU" kern="0" dirty="0">
                <a:solidFill>
                  <a:schemeClr val="bg1"/>
                </a:solidFill>
                <a:latin typeface="Century Gothic"/>
              </a:rPr>
              <a:t>A késve visszahozott dokumentumokra késedelmi díjat </a:t>
            </a:r>
            <a:r>
              <a:rPr lang="hu-HU" kern="0" dirty="0" smtClean="0">
                <a:solidFill>
                  <a:schemeClr val="bg1"/>
                </a:solidFill>
                <a:latin typeface="Century Gothic"/>
              </a:rPr>
              <a:t>számolunk fel. </a:t>
            </a:r>
            <a:r>
              <a:rPr lang="hu-HU" b="1" kern="0" dirty="0" smtClean="0">
                <a:solidFill>
                  <a:schemeClr val="bg1"/>
                </a:solidFill>
                <a:latin typeface="Century Gothic"/>
              </a:rPr>
              <a:t>(20Ft/nap/dokumentum</a:t>
            </a:r>
            <a:r>
              <a:rPr lang="hu-HU" b="1" kern="0" dirty="0">
                <a:solidFill>
                  <a:schemeClr val="bg1"/>
                </a:solidFill>
                <a:latin typeface="Century Gothic"/>
              </a:rPr>
              <a:t>)</a:t>
            </a:r>
          </a:p>
          <a:p>
            <a:pPr defTabSz="457200"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80000"/>
            </a:pPr>
            <a:r>
              <a:rPr lang="hu-HU" kern="0" dirty="0">
                <a:solidFill>
                  <a:schemeClr val="bg1"/>
                </a:solidFill>
                <a:latin typeface="Century Gothic"/>
              </a:rPr>
              <a:t>A késedelmi díj mértékéről szintén e-mailben küldünk értesítést.</a:t>
            </a:r>
          </a:p>
        </p:txBody>
      </p:sp>
      <p:pic>
        <p:nvPicPr>
          <p:cNvPr id="11" name="Tartalom helye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4615" y="2595849"/>
            <a:ext cx="2180892" cy="2710235"/>
          </a:xfrm>
        </p:spPr>
      </p:pic>
      <p:sp>
        <p:nvSpPr>
          <p:cNvPr id="12" name="Téglalap 11"/>
          <p:cNvSpPr/>
          <p:nvPr/>
        </p:nvSpPr>
        <p:spPr>
          <a:xfrm>
            <a:off x="7269337" y="2127328"/>
            <a:ext cx="4137423" cy="38010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80000"/>
            </a:pPr>
            <a:r>
              <a:rPr lang="hu-HU" kern="0" dirty="0">
                <a:solidFill>
                  <a:schemeClr val="bg1"/>
                </a:solidFill>
                <a:latin typeface="Century Gothic"/>
              </a:rPr>
              <a:t>A beiratkozott olvasóknak lehetőségük van előjegyzést kérni, ha a keresett könyv összes példánya kölcsön van.</a:t>
            </a:r>
          </a:p>
          <a:p>
            <a:pPr defTabSz="457200"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80000"/>
            </a:pPr>
            <a:r>
              <a:rPr lang="hu-HU" kern="0" dirty="0">
                <a:solidFill>
                  <a:schemeClr val="bg1"/>
                </a:solidFill>
                <a:latin typeface="Century Gothic"/>
              </a:rPr>
              <a:t>Előjegyzést csak személyesen az olvasójegy bemutatásával lehet kérni.</a:t>
            </a:r>
          </a:p>
          <a:p>
            <a:pPr defTabSz="457200"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80000"/>
            </a:pPr>
            <a:r>
              <a:rPr lang="hu-HU" kern="0" dirty="0">
                <a:solidFill>
                  <a:schemeClr val="bg1"/>
                </a:solidFill>
                <a:latin typeface="Century Gothic"/>
              </a:rPr>
              <a:t>Az előjegyzett dokumentum beérkezéséről e-mailben küldünk értesítést.</a:t>
            </a:r>
          </a:p>
          <a:p>
            <a:pPr defTabSz="457200"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80000"/>
            </a:pPr>
            <a:r>
              <a:rPr lang="hu-HU" kern="0" dirty="0">
                <a:solidFill>
                  <a:schemeClr val="bg1"/>
                </a:solidFill>
                <a:latin typeface="Century Gothic"/>
              </a:rPr>
              <a:t>Értesítés után 10 napig vehető át a könyv.</a:t>
            </a:r>
          </a:p>
        </p:txBody>
      </p:sp>
    </p:spTree>
    <p:extLst>
      <p:ext uri="{BB962C8B-B14F-4D97-AF65-F5344CB8AC3E}">
        <p14:creationId xmlns:p14="http://schemas.microsoft.com/office/powerpoint/2010/main" val="40924390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78E5EB5F-D064-D747-9514-DAB589BE13FB}"/>
              </a:ext>
            </a:extLst>
          </p:cNvPr>
          <p:cNvSpPr txBox="1">
            <a:spLocks/>
          </p:cNvSpPr>
          <p:nvPr/>
        </p:nvSpPr>
        <p:spPr>
          <a:xfrm>
            <a:off x="2960573" y="617472"/>
            <a:ext cx="10515600" cy="55610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hu-HU" sz="2800" dirty="0" smtClean="0"/>
              <a:t>Egyetemi Könyvtár</a:t>
            </a:r>
            <a:endParaRPr lang="en-US" sz="2800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4EE2AAA-1B42-2D46-AD75-2389994F15AD}"/>
              </a:ext>
            </a:extLst>
          </p:cNvPr>
          <p:cNvSpPr txBox="1">
            <a:spLocks/>
          </p:cNvSpPr>
          <p:nvPr/>
        </p:nvSpPr>
        <p:spPr>
          <a:xfrm>
            <a:off x="7269337" y="651048"/>
            <a:ext cx="4481945" cy="4889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hu-HU" sz="2400" i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689757" y="1949801"/>
            <a:ext cx="10718976" cy="13336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80000"/>
            </a:pPr>
            <a:r>
              <a:rPr lang="hu-HU" kern="0" dirty="0" smtClean="0">
                <a:solidFill>
                  <a:schemeClr val="bg1"/>
                </a:solidFill>
                <a:latin typeface="Century Gothic"/>
              </a:rPr>
              <a:t>Az Egyetemi Könyvtárral kapcsolatos legfrissebb információk a Könyvtár portálján elérhetők:</a:t>
            </a:r>
          </a:p>
          <a:p>
            <a:pPr defTabSz="457200"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80000"/>
            </a:pPr>
            <a:endParaRPr lang="hu-HU" kern="0" dirty="0">
              <a:solidFill>
                <a:schemeClr val="bg1"/>
              </a:solidFill>
              <a:latin typeface="Century Gothic"/>
            </a:endParaRPr>
          </a:p>
          <a:p>
            <a:pPr algn="ctr" defTabSz="457200"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80000"/>
            </a:pPr>
            <a:r>
              <a:rPr lang="hu-HU" sz="2800" b="1" kern="0" dirty="0" smtClean="0">
                <a:solidFill>
                  <a:schemeClr val="bg1"/>
                </a:solidFill>
                <a:latin typeface="Century Gothic"/>
              </a:rPr>
              <a:t>LIB.UNI-OBUDA.HU</a:t>
            </a:r>
            <a:endParaRPr lang="hu-HU" sz="2800" b="1" kern="0" dirty="0">
              <a:solidFill>
                <a:schemeClr val="bg1"/>
              </a:solidFill>
              <a:latin typeface="Century Gothic"/>
            </a:endParaRPr>
          </a:p>
        </p:txBody>
      </p:sp>
      <p:sp>
        <p:nvSpPr>
          <p:cNvPr id="9" name="Téglalap 8"/>
          <p:cNvSpPr/>
          <p:nvPr/>
        </p:nvSpPr>
        <p:spPr>
          <a:xfrm>
            <a:off x="2598300" y="3836443"/>
            <a:ext cx="6901889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80000"/>
            </a:pPr>
            <a:r>
              <a:rPr lang="hu-HU" kern="0" dirty="0">
                <a:solidFill>
                  <a:schemeClr val="bg1"/>
                </a:solidFill>
                <a:latin typeface="Century Gothic"/>
              </a:rPr>
              <a:t>A Könyvtár munkatársai </a:t>
            </a:r>
            <a:r>
              <a:rPr lang="hu-HU" kern="0" dirty="0" smtClean="0">
                <a:solidFill>
                  <a:schemeClr val="bg1"/>
                </a:solidFill>
                <a:latin typeface="Century Gothic"/>
              </a:rPr>
              <a:t>e-mail-ben</a:t>
            </a:r>
            <a:r>
              <a:rPr lang="hu-HU" kern="0" dirty="0">
                <a:solidFill>
                  <a:schemeClr val="bg1"/>
                </a:solidFill>
                <a:latin typeface="Century Gothic"/>
              </a:rPr>
              <a:t>, illetve Facebook </a:t>
            </a:r>
            <a:r>
              <a:rPr lang="hu-HU" kern="0" dirty="0" smtClean="0">
                <a:solidFill>
                  <a:schemeClr val="bg1"/>
                </a:solidFill>
                <a:latin typeface="Century Gothic"/>
              </a:rPr>
              <a:t>Messenger segítségével közvetlenül </a:t>
            </a:r>
            <a:r>
              <a:rPr lang="hu-HU" kern="0" dirty="0">
                <a:solidFill>
                  <a:schemeClr val="bg1"/>
                </a:solidFill>
                <a:latin typeface="Century Gothic"/>
              </a:rPr>
              <a:t>elérhetők</a:t>
            </a:r>
            <a:r>
              <a:rPr lang="hu-HU" kern="0" dirty="0" smtClean="0">
                <a:solidFill>
                  <a:schemeClr val="bg1"/>
                </a:solidFill>
                <a:latin typeface="Century Gothic"/>
              </a:rPr>
              <a:t>!</a:t>
            </a:r>
          </a:p>
          <a:p>
            <a:pPr algn="ctr" defTabSz="457200"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80000"/>
            </a:pPr>
            <a:endParaRPr lang="hu-HU" kern="0" dirty="0">
              <a:solidFill>
                <a:schemeClr val="bg1"/>
              </a:solidFill>
              <a:latin typeface="Century Gothic"/>
            </a:endParaRPr>
          </a:p>
          <a:p>
            <a:pPr algn="ctr" defTabSz="457200"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80000"/>
            </a:pPr>
            <a:r>
              <a:rPr lang="hu-HU" b="1" kern="0" dirty="0">
                <a:solidFill>
                  <a:schemeClr val="bg1"/>
                </a:solidFill>
                <a:latin typeface="Century Gothic"/>
              </a:rPr>
              <a:t>Facebook: https://</a:t>
            </a:r>
            <a:r>
              <a:rPr lang="hu-HU" b="1" kern="0" dirty="0" smtClean="0">
                <a:solidFill>
                  <a:schemeClr val="bg1"/>
                </a:solidFill>
                <a:latin typeface="Century Gothic"/>
              </a:rPr>
              <a:t>www.facebook.com/OE.Egyetemi.Konyvtar</a:t>
            </a:r>
          </a:p>
          <a:p>
            <a:pPr algn="ctr" defTabSz="457200"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80000"/>
            </a:pPr>
            <a:r>
              <a:rPr lang="hu-HU" b="1" kern="0" dirty="0">
                <a:solidFill>
                  <a:schemeClr val="bg1"/>
                </a:solidFill>
                <a:latin typeface="Century Gothic"/>
              </a:rPr>
              <a:t>Messenger: </a:t>
            </a:r>
            <a:endParaRPr lang="hu-HU" b="1" kern="0" dirty="0" smtClean="0">
              <a:solidFill>
                <a:schemeClr val="bg1"/>
              </a:solidFill>
              <a:latin typeface="Century Gothic"/>
            </a:endParaRPr>
          </a:p>
          <a:p>
            <a:pPr algn="ctr" defTabSz="457200"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80000"/>
            </a:pPr>
            <a:r>
              <a:rPr lang="hu-HU" b="1" kern="0" dirty="0" smtClean="0">
                <a:solidFill>
                  <a:schemeClr val="bg1"/>
                </a:solidFill>
                <a:latin typeface="Century Gothic"/>
              </a:rPr>
              <a:t>http</a:t>
            </a:r>
            <a:r>
              <a:rPr lang="hu-HU" b="1" kern="0" dirty="0">
                <a:solidFill>
                  <a:schemeClr val="bg1"/>
                </a:solidFill>
                <a:latin typeface="Century Gothic"/>
              </a:rPr>
              <a:t>://m.me/OE.Egyetemi.Konyvtar/</a:t>
            </a:r>
          </a:p>
          <a:p>
            <a:pPr algn="ctr" defTabSz="457200"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80000"/>
            </a:pPr>
            <a:endParaRPr lang="hu-HU" b="1" kern="0" dirty="0">
              <a:solidFill>
                <a:schemeClr val="bg1"/>
              </a:solidFill>
              <a:latin typeface="Century Gothic"/>
            </a:endParaRPr>
          </a:p>
          <a:p>
            <a:pPr algn="ctr" defTabSz="457200"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80000"/>
            </a:pPr>
            <a:endParaRPr lang="hu-HU" b="1" kern="0" dirty="0">
              <a:solidFill>
                <a:schemeClr val="bg1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5567158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A4FD130-E50B-2545-B869-DE837B913F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68756" y="1763344"/>
            <a:ext cx="5792789" cy="1082139"/>
          </a:xfrm>
        </p:spPr>
        <p:txBody>
          <a:bodyPr/>
          <a:lstStyle/>
          <a:p>
            <a:pPr marL="0" indent="0">
              <a:buNone/>
            </a:pPr>
            <a:r>
              <a:rPr lang="hu-HU" sz="2000" dirty="0" smtClean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Az Egyetem kampuszaihoz igazodva, a Könyvtár hálózatot alkot 6 tagkönyvtárával:</a:t>
            </a:r>
          </a:p>
          <a:p>
            <a:pPr marL="0" indent="0">
              <a:buNone/>
            </a:pPr>
            <a:r>
              <a:rPr lang="hu-HU" sz="800" dirty="0" smtClean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 </a:t>
            </a:r>
            <a:endParaRPr lang="hu-HU" sz="800" dirty="0">
              <a:latin typeface="Open Sans Light" panose="020B0606030504020204" pitchFamily="34" charset="0"/>
              <a:ea typeface="Open Sans Light" panose="020B0606030504020204" pitchFamily="34" charset="0"/>
              <a:cs typeface="Open Sans Light" panose="020B0606030504020204" pitchFamily="34" charset="0"/>
            </a:endParaRPr>
          </a:p>
          <a:p>
            <a:r>
              <a:rPr lang="hu-HU" sz="1600" dirty="0" smtClean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Doberdó </a:t>
            </a:r>
            <a:r>
              <a:rPr lang="hu-HU" sz="1600" dirty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úti </a:t>
            </a:r>
            <a:r>
              <a:rPr lang="hu-HU" sz="1600" dirty="0" smtClean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Könyvtár – Központi Könyvtár</a:t>
            </a:r>
            <a:endParaRPr lang="hu-HU" sz="1600" dirty="0">
              <a:latin typeface="Open Sans Light" panose="020B0606030504020204" pitchFamily="34" charset="0"/>
              <a:ea typeface="Open Sans Light" panose="020B0606030504020204" pitchFamily="34" charset="0"/>
              <a:cs typeface="Open Sans Light" panose="020B0606030504020204" pitchFamily="34" charset="0"/>
            </a:endParaRPr>
          </a:p>
          <a:p>
            <a:r>
              <a:rPr lang="hu-HU" sz="1600" dirty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Tavaszmező utcai Könyvtár</a:t>
            </a:r>
          </a:p>
          <a:p>
            <a:r>
              <a:rPr lang="hu-HU" sz="1600" dirty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Népszínház utcai </a:t>
            </a:r>
            <a:r>
              <a:rPr lang="hu-HU" sz="1600" dirty="0" smtClean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Könyvtár</a:t>
            </a:r>
          </a:p>
          <a:p>
            <a:r>
              <a:rPr lang="hu-HU" sz="1600" dirty="0" smtClean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Thököly úti Könyvtár</a:t>
            </a:r>
            <a:endParaRPr lang="hu-HU" sz="1600" dirty="0">
              <a:latin typeface="Open Sans Light" panose="020B0606030504020204" pitchFamily="34" charset="0"/>
              <a:ea typeface="Open Sans Light" panose="020B0606030504020204" pitchFamily="34" charset="0"/>
              <a:cs typeface="Open Sans Light" panose="020B0606030504020204" pitchFamily="34" charset="0"/>
            </a:endParaRPr>
          </a:p>
          <a:p>
            <a:r>
              <a:rPr lang="hu-HU" sz="1600" dirty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Székesfehérvári Könyvtár </a:t>
            </a:r>
            <a:r>
              <a:rPr lang="hu-HU" sz="1600" dirty="0" smtClean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- Műszaki </a:t>
            </a:r>
            <a:r>
              <a:rPr lang="hu-HU" sz="1600" dirty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Szakolvasó</a:t>
            </a:r>
          </a:p>
          <a:p>
            <a:r>
              <a:rPr lang="hu-HU" sz="1600" dirty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Székesfehérvári Könyvtár - </a:t>
            </a:r>
            <a:r>
              <a:rPr lang="hu-HU" sz="1600" dirty="0" err="1" smtClean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Geoinformatikai</a:t>
            </a:r>
            <a:r>
              <a:rPr lang="hu-HU" sz="1600" dirty="0" smtClean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 </a:t>
            </a:r>
            <a:r>
              <a:rPr lang="hu-HU" sz="1600" dirty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Szakolvasó</a:t>
            </a:r>
            <a:endParaRPr lang="en-US" sz="1600" dirty="0">
              <a:latin typeface="Open Sans Light" panose="020B0606030504020204" pitchFamily="34" charset="0"/>
              <a:ea typeface="Open Sans Light" panose="020B0606030504020204" pitchFamily="34" charset="0"/>
              <a:cs typeface="Open Sans Light" panose="020B0606030504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8E5EB5F-D064-D747-9514-DAB589BE13FB}"/>
              </a:ext>
            </a:extLst>
          </p:cNvPr>
          <p:cNvSpPr txBox="1">
            <a:spLocks/>
          </p:cNvSpPr>
          <p:nvPr/>
        </p:nvSpPr>
        <p:spPr>
          <a:xfrm>
            <a:off x="3073399" y="615662"/>
            <a:ext cx="10515600" cy="55610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hu-HU" sz="2800" dirty="0" smtClean="0"/>
              <a:t>Egyetemi Könyvtár</a:t>
            </a:r>
            <a:endParaRPr lang="en-US" sz="2800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4EE2AAA-1B42-2D46-AD75-2389994F15AD}"/>
              </a:ext>
            </a:extLst>
          </p:cNvPr>
          <p:cNvSpPr txBox="1">
            <a:spLocks/>
          </p:cNvSpPr>
          <p:nvPr/>
        </p:nvSpPr>
        <p:spPr>
          <a:xfrm>
            <a:off x="7666182" y="676448"/>
            <a:ext cx="3470559" cy="4889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sz="2400" i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Tagkönyvtárak</a:t>
            </a:r>
            <a:endParaRPr lang="en-US" sz="2400" i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6" name="Kép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8747" y="4671082"/>
            <a:ext cx="1986701" cy="14640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Tartalom hely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8590" y="1900441"/>
            <a:ext cx="1980883" cy="13205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8" descr="Kvt 00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00"/>
          <a:stretch/>
        </p:blipFill>
        <p:spPr>
          <a:xfrm>
            <a:off x="7178590" y="4710551"/>
            <a:ext cx="1980883" cy="14245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19" name="Tartalom hely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228747" y="1893884"/>
            <a:ext cx="1980883" cy="13720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Tartalom hely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8747" y="3318783"/>
            <a:ext cx="1975149" cy="12947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8" descr="001 06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50"/>
          <a:stretch/>
        </p:blipFill>
        <p:spPr>
          <a:xfrm>
            <a:off x="7178589" y="3308825"/>
            <a:ext cx="1980883" cy="12995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22" name="Content Placeholder 4">
            <a:extLst>
              <a:ext uri="{FF2B5EF4-FFF2-40B4-BE49-F238E27FC236}">
                <a16:creationId xmlns:a16="http://schemas.microsoft.com/office/drawing/2014/main" id="{CA4FD130-E50B-2545-B869-DE837B913F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293233" y="5127637"/>
            <a:ext cx="6620928" cy="1203887"/>
          </a:xfrm>
        </p:spPr>
        <p:txBody>
          <a:bodyPr/>
          <a:lstStyle/>
          <a:p>
            <a:pPr marL="0" indent="0">
              <a:buNone/>
            </a:pPr>
            <a:r>
              <a:rPr lang="hu-HU" sz="2000" dirty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A tagkönyvtárakban egységes feltétlekkel érhetők el a könyvtári alapszolgáltatások:</a:t>
            </a:r>
          </a:p>
          <a:p>
            <a:pPr marL="0" indent="0">
              <a:buNone/>
            </a:pPr>
            <a:r>
              <a:rPr lang="hu-HU" sz="1600" dirty="0" smtClean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Nyomtatás, fénymásolás, </a:t>
            </a:r>
            <a:r>
              <a:rPr lang="hu-HU" sz="1600" dirty="0" err="1" smtClean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szkennelés</a:t>
            </a:r>
            <a:r>
              <a:rPr lang="hu-HU" sz="1600" dirty="0" smtClean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, számítógéphasználat, általános és szaktájékoztatás, online adatbázisok elérése, kölcsönzés, könyvtárközi kölcsönzés…</a:t>
            </a:r>
            <a:endParaRPr lang="en-US" sz="1600" dirty="0">
              <a:latin typeface="Open Sans Light" panose="020B0606030504020204" pitchFamily="34" charset="0"/>
              <a:ea typeface="Open Sans Light" panose="020B0606030504020204" pitchFamily="34" charset="0"/>
              <a:cs typeface="Open Sans Light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92594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78E5EB5F-D064-D747-9514-DAB589BE13FB}"/>
              </a:ext>
            </a:extLst>
          </p:cNvPr>
          <p:cNvSpPr txBox="1">
            <a:spLocks/>
          </p:cNvSpPr>
          <p:nvPr/>
        </p:nvSpPr>
        <p:spPr>
          <a:xfrm>
            <a:off x="2960573" y="617472"/>
            <a:ext cx="10515600" cy="55610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hu-HU" sz="2800" dirty="0" smtClean="0"/>
              <a:t>Egyetemi Könyvtár</a:t>
            </a:r>
            <a:endParaRPr lang="en-US" sz="2800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4EE2AAA-1B42-2D46-AD75-2389994F15AD}"/>
              </a:ext>
            </a:extLst>
          </p:cNvPr>
          <p:cNvSpPr txBox="1">
            <a:spLocks/>
          </p:cNvSpPr>
          <p:nvPr/>
        </p:nvSpPr>
        <p:spPr>
          <a:xfrm>
            <a:off x="7269337" y="651048"/>
            <a:ext cx="4481945" cy="4889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hu-HU" sz="2400" i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Gyűjtőkör</a:t>
            </a:r>
            <a:endParaRPr lang="en-US" sz="2400" i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1551709" y="1967496"/>
            <a:ext cx="9144000" cy="4570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80000"/>
            </a:pPr>
            <a:r>
              <a:rPr lang="hu-HU" kern="0" dirty="0">
                <a:solidFill>
                  <a:schemeClr val="bg1"/>
                </a:solidFill>
                <a:latin typeface="Century Gothic"/>
              </a:rPr>
              <a:t>A gyűjtőkör azoknak a dokumentumoknak a köre melyeket a Könyvtár beszerez, állományba vesz és szolgáltat.</a:t>
            </a:r>
          </a:p>
          <a:p>
            <a:pPr marL="347472" indent="-347472" algn="ctr" defTabSz="457200"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80000"/>
              <a:buFont typeface="Wingdings" panose="05000000000000000000" pitchFamily="2" charset="2"/>
              <a:buChar char="Ø"/>
            </a:pPr>
            <a:endParaRPr lang="hu-HU" kern="0" dirty="0">
              <a:solidFill>
                <a:schemeClr val="bg1"/>
              </a:solidFill>
              <a:latin typeface="Century Gothic"/>
            </a:endParaRPr>
          </a:p>
          <a:p>
            <a:pPr algn="ctr" defTabSz="457200"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80000"/>
            </a:pPr>
            <a:r>
              <a:rPr lang="hu-HU" b="1" kern="0" dirty="0" err="1">
                <a:solidFill>
                  <a:schemeClr val="bg1"/>
                </a:solidFill>
                <a:latin typeface="Century Gothic"/>
              </a:rPr>
              <a:t>Főgyűjtőkör</a:t>
            </a:r>
            <a:r>
              <a:rPr lang="hu-HU" b="1" kern="0" dirty="0">
                <a:solidFill>
                  <a:schemeClr val="bg1"/>
                </a:solidFill>
                <a:latin typeface="Century Gothic"/>
              </a:rPr>
              <a:t>: </a:t>
            </a:r>
          </a:p>
          <a:p>
            <a:pPr algn="ctr" defTabSz="457200"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80000"/>
            </a:pPr>
            <a:r>
              <a:rPr lang="hu-HU" kern="0" dirty="0">
                <a:solidFill>
                  <a:schemeClr val="bg1"/>
                </a:solidFill>
                <a:latin typeface="Century Gothic"/>
              </a:rPr>
              <a:t>az Egyetemen mindenkor oktatott szakterületek irodalma.</a:t>
            </a:r>
          </a:p>
          <a:p>
            <a:pPr marL="347472" indent="-347472" algn="ctr" defTabSz="457200"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80000"/>
              <a:buFont typeface="Wingdings" panose="05000000000000000000" pitchFamily="2" charset="2"/>
              <a:buChar char="Ø"/>
            </a:pPr>
            <a:endParaRPr lang="hu-HU" kern="0" dirty="0">
              <a:solidFill>
                <a:schemeClr val="bg1"/>
              </a:solidFill>
              <a:latin typeface="Century Gothic"/>
            </a:endParaRPr>
          </a:p>
          <a:p>
            <a:pPr algn="ctr" defTabSz="457200"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80000"/>
            </a:pPr>
            <a:r>
              <a:rPr lang="hu-HU" b="1" kern="0" dirty="0">
                <a:solidFill>
                  <a:schemeClr val="bg1"/>
                </a:solidFill>
                <a:latin typeface="Century Gothic"/>
              </a:rPr>
              <a:t>Mellékgyűjtőkör: </a:t>
            </a:r>
          </a:p>
          <a:p>
            <a:pPr algn="ctr" defTabSz="457200"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80000"/>
            </a:pPr>
            <a:r>
              <a:rPr lang="hu-HU" kern="0" dirty="0">
                <a:solidFill>
                  <a:schemeClr val="bg1"/>
                </a:solidFill>
                <a:latin typeface="Century Gothic"/>
              </a:rPr>
              <a:t>tájékoztatás, nyelvoktatás, általános műveltség.</a:t>
            </a:r>
          </a:p>
          <a:p>
            <a:pPr marL="347472" indent="-347472" algn="ctr" defTabSz="457200"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80000"/>
              <a:buFont typeface="Wingdings" panose="05000000000000000000" pitchFamily="2" charset="2"/>
              <a:buChar char="Ø"/>
            </a:pPr>
            <a:endParaRPr lang="hu-HU" kern="0" dirty="0">
              <a:solidFill>
                <a:schemeClr val="bg1"/>
              </a:solidFill>
              <a:latin typeface="Century Gothic"/>
            </a:endParaRPr>
          </a:p>
          <a:p>
            <a:pPr algn="ctr" defTabSz="457200"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80000"/>
            </a:pPr>
            <a:r>
              <a:rPr lang="hu-HU" kern="0" dirty="0">
                <a:solidFill>
                  <a:schemeClr val="bg1"/>
                </a:solidFill>
                <a:latin typeface="Century Gothic"/>
              </a:rPr>
              <a:t>A Könyvtár megőrzi az Egyetem és </a:t>
            </a:r>
            <a:r>
              <a:rPr lang="hu-HU" kern="0" dirty="0" err="1">
                <a:solidFill>
                  <a:schemeClr val="bg1"/>
                </a:solidFill>
                <a:latin typeface="Century Gothic"/>
              </a:rPr>
              <a:t>jogelődeinek</a:t>
            </a:r>
            <a:r>
              <a:rPr lang="hu-HU" kern="0" dirty="0">
                <a:solidFill>
                  <a:schemeClr val="bg1"/>
                </a:solidFill>
                <a:latin typeface="Century Gothic"/>
              </a:rPr>
              <a:t> történeti anyagát, digitalizáló tevékenységével elektronikus formában is archiválja azokat.</a:t>
            </a:r>
          </a:p>
          <a:p>
            <a:pPr marL="347472" indent="-347472" algn="ctr" defTabSz="457200"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80000"/>
              <a:buFont typeface="Wingdings" panose="05000000000000000000" pitchFamily="2" charset="2"/>
              <a:buChar char="Ø"/>
            </a:pPr>
            <a:endParaRPr lang="hu-HU" kern="0" dirty="0">
              <a:solidFill>
                <a:schemeClr val="bg1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1426819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78E5EB5F-D064-D747-9514-DAB589BE13FB}"/>
              </a:ext>
            </a:extLst>
          </p:cNvPr>
          <p:cNvSpPr txBox="1">
            <a:spLocks/>
          </p:cNvSpPr>
          <p:nvPr/>
        </p:nvSpPr>
        <p:spPr>
          <a:xfrm>
            <a:off x="2960573" y="617472"/>
            <a:ext cx="10515600" cy="55610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hu-HU" sz="2800" dirty="0" smtClean="0"/>
              <a:t>Egyetemi Könyvtár</a:t>
            </a:r>
            <a:endParaRPr lang="en-US" sz="2800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4EE2AAA-1B42-2D46-AD75-2389994F15AD}"/>
              </a:ext>
            </a:extLst>
          </p:cNvPr>
          <p:cNvSpPr txBox="1">
            <a:spLocks/>
          </p:cNvSpPr>
          <p:nvPr/>
        </p:nvSpPr>
        <p:spPr>
          <a:xfrm>
            <a:off x="7269337" y="651048"/>
            <a:ext cx="4481945" cy="4889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hu-HU" sz="2400" i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könyvtári állomány</a:t>
            </a:r>
            <a:endParaRPr lang="en-US" sz="2400" i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472328" y="2137617"/>
            <a:ext cx="9144000" cy="429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defTabSz="457200"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80000"/>
              <a:buFont typeface="Arial" panose="020B0604020202020204" pitchFamily="34" charset="0"/>
              <a:buChar char="•"/>
            </a:pPr>
            <a:r>
              <a:rPr lang="hu-HU" kern="0" dirty="0">
                <a:solidFill>
                  <a:schemeClr val="bg1"/>
                </a:solidFill>
                <a:latin typeface="Century Gothic"/>
              </a:rPr>
              <a:t>Hagyományos nyomtatott könyvek,  jegyzetek</a:t>
            </a:r>
          </a:p>
          <a:p>
            <a:pPr marL="285750" indent="-285750" defTabSz="457200"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80000"/>
              <a:buFont typeface="Arial" panose="020B0604020202020204" pitchFamily="34" charset="0"/>
              <a:buChar char="•"/>
            </a:pPr>
            <a:r>
              <a:rPr lang="hu-HU" kern="0" dirty="0">
                <a:solidFill>
                  <a:schemeClr val="bg1"/>
                </a:solidFill>
                <a:latin typeface="Century Gothic"/>
              </a:rPr>
              <a:t>Szakmai folyóiratok, hetilapok, napilapok, CD, DVD</a:t>
            </a:r>
          </a:p>
          <a:p>
            <a:pPr marL="285750" indent="-285750" defTabSz="457200"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80000"/>
              <a:buFont typeface="Arial" panose="020B0604020202020204" pitchFamily="34" charset="0"/>
              <a:buChar char="•"/>
            </a:pPr>
            <a:r>
              <a:rPr lang="hu-HU" kern="0" dirty="0">
                <a:solidFill>
                  <a:schemeClr val="bg1"/>
                </a:solidFill>
                <a:latin typeface="Century Gothic"/>
              </a:rPr>
              <a:t>Előfizetett adatbázisok: Web of  Science, Science </a:t>
            </a:r>
            <a:r>
              <a:rPr lang="hu-HU" kern="0" dirty="0" err="1">
                <a:solidFill>
                  <a:schemeClr val="bg1"/>
                </a:solidFill>
                <a:latin typeface="Century Gothic"/>
              </a:rPr>
              <a:t>Direct</a:t>
            </a:r>
            <a:r>
              <a:rPr lang="hu-HU" kern="0" dirty="0">
                <a:solidFill>
                  <a:schemeClr val="bg1"/>
                </a:solidFill>
                <a:latin typeface="Century Gothic"/>
              </a:rPr>
              <a:t>, Springer Link,  ACM Digital </a:t>
            </a:r>
            <a:r>
              <a:rPr lang="hu-HU" kern="0" dirty="0" err="1">
                <a:solidFill>
                  <a:schemeClr val="bg1"/>
                </a:solidFill>
                <a:latin typeface="Century Gothic"/>
              </a:rPr>
              <a:t>Library</a:t>
            </a:r>
            <a:r>
              <a:rPr lang="hu-HU" kern="0" dirty="0">
                <a:solidFill>
                  <a:schemeClr val="bg1"/>
                </a:solidFill>
                <a:latin typeface="Century Gothic"/>
              </a:rPr>
              <a:t>, MERSZ, </a:t>
            </a:r>
            <a:r>
              <a:rPr lang="hu-HU" kern="0" dirty="0" err="1">
                <a:solidFill>
                  <a:schemeClr val="bg1"/>
                </a:solidFill>
                <a:latin typeface="Century Gothic"/>
              </a:rPr>
              <a:t>ProQuest</a:t>
            </a:r>
            <a:r>
              <a:rPr lang="hu-HU" kern="0" dirty="0">
                <a:solidFill>
                  <a:schemeClr val="bg1"/>
                </a:solidFill>
                <a:latin typeface="Century Gothic"/>
              </a:rPr>
              <a:t> </a:t>
            </a:r>
          </a:p>
          <a:p>
            <a:pPr defTabSz="457200"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80000"/>
            </a:pPr>
            <a:r>
              <a:rPr lang="hu-HU" kern="0" dirty="0" smtClean="0">
                <a:solidFill>
                  <a:schemeClr val="bg1"/>
                </a:solidFill>
                <a:latin typeface="Century Gothic"/>
              </a:rPr>
              <a:t>	(</a:t>
            </a:r>
            <a:r>
              <a:rPr lang="hu-HU" kern="0" dirty="0">
                <a:solidFill>
                  <a:schemeClr val="bg1"/>
                </a:solidFill>
                <a:latin typeface="Century Gothic"/>
              </a:rPr>
              <a:t>többit lásd a honlapon: http://lib.uni-obuda.hu/eisz-adatbazisok)</a:t>
            </a:r>
          </a:p>
          <a:p>
            <a:pPr marL="285750" indent="-285750" defTabSz="457200"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80000"/>
              <a:buFont typeface="Arial" panose="020B0604020202020204" pitchFamily="34" charset="0"/>
              <a:buChar char="•"/>
            </a:pPr>
            <a:r>
              <a:rPr lang="hu-HU" kern="0" dirty="0">
                <a:solidFill>
                  <a:schemeClr val="bg1"/>
                </a:solidFill>
                <a:latin typeface="Century Gothic"/>
              </a:rPr>
              <a:t>Saját építésű adatbázisok: Szakdolgozatok, TDK </a:t>
            </a:r>
            <a:endParaRPr lang="hu-HU" kern="0" dirty="0" smtClean="0">
              <a:solidFill>
                <a:schemeClr val="bg1"/>
              </a:solidFill>
              <a:latin typeface="Century Gothic"/>
            </a:endParaRPr>
          </a:p>
          <a:p>
            <a:pPr defTabSz="457200"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80000"/>
            </a:pPr>
            <a:r>
              <a:rPr lang="hu-HU" kern="0" dirty="0">
                <a:solidFill>
                  <a:schemeClr val="bg1"/>
                </a:solidFill>
                <a:latin typeface="Century Gothic"/>
              </a:rPr>
              <a:t>	</a:t>
            </a:r>
            <a:r>
              <a:rPr lang="hu-HU" kern="0" dirty="0" smtClean="0">
                <a:solidFill>
                  <a:schemeClr val="bg1"/>
                </a:solidFill>
                <a:latin typeface="Century Gothic"/>
              </a:rPr>
              <a:t>dolgozatok</a:t>
            </a:r>
            <a:r>
              <a:rPr lang="hu-HU" kern="0" dirty="0">
                <a:solidFill>
                  <a:schemeClr val="bg1"/>
                </a:solidFill>
                <a:latin typeface="Century Gothic"/>
              </a:rPr>
              <a:t>, PhD disszertációk, egyetemi </a:t>
            </a:r>
          </a:p>
          <a:p>
            <a:pPr defTabSz="457200"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80000"/>
            </a:pPr>
            <a:r>
              <a:rPr lang="hu-HU" kern="0" dirty="0" smtClean="0">
                <a:solidFill>
                  <a:schemeClr val="bg1"/>
                </a:solidFill>
                <a:latin typeface="Century Gothic"/>
              </a:rPr>
              <a:t>	kiadványok</a:t>
            </a:r>
            <a:r>
              <a:rPr lang="hu-HU" kern="0" dirty="0">
                <a:solidFill>
                  <a:schemeClr val="bg1"/>
                </a:solidFill>
                <a:latin typeface="Century Gothic"/>
              </a:rPr>
              <a:t>, publikációk, konferencia anyagok…</a:t>
            </a:r>
          </a:p>
          <a:p>
            <a:pPr algn="ctr" defTabSz="457200"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80000"/>
            </a:pPr>
            <a:endParaRPr lang="hu-HU" kern="0" dirty="0">
              <a:solidFill>
                <a:schemeClr val="bg1"/>
              </a:solidFill>
              <a:latin typeface="Century Gothic"/>
            </a:endParaRPr>
          </a:p>
          <a:p>
            <a:pPr algn="ctr" defTabSz="457200"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80000"/>
            </a:pPr>
            <a:r>
              <a:rPr lang="hu-HU" kern="0" dirty="0">
                <a:solidFill>
                  <a:schemeClr val="bg1"/>
                </a:solidFill>
                <a:latin typeface="Century Gothic"/>
              </a:rPr>
              <a:t>         Óbudai Egyetem Digitális Archívum - ÓDA</a:t>
            </a:r>
          </a:p>
          <a:p>
            <a:pPr marL="347472" indent="-347472" algn="ctr" defTabSz="457200"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80000"/>
              <a:buFont typeface="Wingdings" panose="05000000000000000000" pitchFamily="2" charset="2"/>
              <a:buChar char="Ø"/>
            </a:pPr>
            <a:endParaRPr lang="hu-HU" kern="0" dirty="0">
              <a:solidFill>
                <a:schemeClr val="bg1"/>
              </a:solidFill>
              <a:latin typeface="Century Gothic"/>
            </a:endParaRPr>
          </a:p>
        </p:txBody>
      </p:sp>
      <p:pic>
        <p:nvPicPr>
          <p:cNvPr id="5" name="Picture 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3830" y="2393688"/>
            <a:ext cx="1603511" cy="4597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3830" y="3777020"/>
            <a:ext cx="1467329" cy="5073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6" descr="http://wok.mimas.ac.uk/images/wos-logo_web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99" r="9644" b="25578"/>
          <a:stretch/>
        </p:blipFill>
        <p:spPr bwMode="auto">
          <a:xfrm>
            <a:off x="9643830" y="3133330"/>
            <a:ext cx="1876201" cy="2880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6328" y="4640015"/>
            <a:ext cx="967462" cy="10056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96834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78E5EB5F-D064-D747-9514-DAB589BE13FB}"/>
              </a:ext>
            </a:extLst>
          </p:cNvPr>
          <p:cNvSpPr txBox="1">
            <a:spLocks/>
          </p:cNvSpPr>
          <p:nvPr/>
        </p:nvSpPr>
        <p:spPr>
          <a:xfrm>
            <a:off x="2960573" y="617472"/>
            <a:ext cx="10515600" cy="55610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hu-HU" sz="2800" dirty="0" smtClean="0"/>
              <a:t>Egyetemi Könyvtár</a:t>
            </a:r>
            <a:endParaRPr lang="en-US" sz="2800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4EE2AAA-1B42-2D46-AD75-2389994F15AD}"/>
              </a:ext>
            </a:extLst>
          </p:cNvPr>
          <p:cNvSpPr txBox="1">
            <a:spLocks/>
          </p:cNvSpPr>
          <p:nvPr/>
        </p:nvSpPr>
        <p:spPr>
          <a:xfrm>
            <a:off x="7269337" y="651048"/>
            <a:ext cx="4481945" cy="4889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hu-HU" sz="24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Hagyományos szolgáltatások</a:t>
            </a:r>
          </a:p>
        </p:txBody>
      </p:sp>
      <p:sp>
        <p:nvSpPr>
          <p:cNvPr id="7" name="Téglalap 6"/>
          <p:cNvSpPr/>
          <p:nvPr/>
        </p:nvSpPr>
        <p:spPr>
          <a:xfrm>
            <a:off x="1301667" y="2137617"/>
            <a:ext cx="4184732" cy="4421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defTabSz="457200"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80000"/>
              <a:buFont typeface="Arial" panose="020B0604020202020204" pitchFamily="34" charset="0"/>
              <a:buChar char="•"/>
            </a:pPr>
            <a:r>
              <a:rPr lang="hu-HU" kern="0" dirty="0">
                <a:solidFill>
                  <a:schemeClr val="bg1"/>
                </a:solidFill>
                <a:latin typeface="Century Gothic"/>
              </a:rPr>
              <a:t>Tájékoztatás</a:t>
            </a:r>
          </a:p>
          <a:p>
            <a:pPr marL="285750" indent="-285750" defTabSz="457200"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80000"/>
              <a:buFont typeface="Arial" panose="020B0604020202020204" pitchFamily="34" charset="0"/>
              <a:buChar char="•"/>
            </a:pPr>
            <a:r>
              <a:rPr lang="hu-HU" kern="0" dirty="0">
                <a:solidFill>
                  <a:schemeClr val="bg1"/>
                </a:solidFill>
                <a:latin typeface="Century Gothic"/>
              </a:rPr>
              <a:t>Helyben olvasás</a:t>
            </a:r>
          </a:p>
          <a:p>
            <a:pPr marL="285750" indent="-285750" defTabSz="457200"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80000"/>
              <a:buFont typeface="Arial" panose="020B0604020202020204" pitchFamily="34" charset="0"/>
              <a:buChar char="•"/>
            </a:pPr>
            <a:r>
              <a:rPr lang="hu-HU" kern="0" dirty="0">
                <a:solidFill>
                  <a:schemeClr val="bg1"/>
                </a:solidFill>
                <a:latin typeface="Century Gothic"/>
              </a:rPr>
              <a:t>Kölcsönzés </a:t>
            </a:r>
          </a:p>
          <a:p>
            <a:pPr marL="285750" indent="-285750" defTabSz="457200"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80000"/>
              <a:buFont typeface="Arial" panose="020B0604020202020204" pitchFamily="34" charset="0"/>
              <a:buChar char="•"/>
            </a:pPr>
            <a:r>
              <a:rPr lang="hu-HU" kern="0" dirty="0">
                <a:solidFill>
                  <a:schemeClr val="bg1"/>
                </a:solidFill>
                <a:latin typeface="Century Gothic"/>
              </a:rPr>
              <a:t>Könyvtárközi kölcsönzés</a:t>
            </a:r>
          </a:p>
          <a:p>
            <a:pPr marL="285750" indent="-285750" defTabSz="457200"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80000"/>
              <a:buFont typeface="Arial" panose="020B0604020202020204" pitchFamily="34" charset="0"/>
              <a:buChar char="•"/>
            </a:pPr>
            <a:r>
              <a:rPr lang="hu-HU" kern="0" dirty="0">
                <a:solidFill>
                  <a:schemeClr val="bg1"/>
                </a:solidFill>
                <a:latin typeface="Century Gothic"/>
              </a:rPr>
              <a:t>Számítógép használat</a:t>
            </a:r>
          </a:p>
          <a:p>
            <a:pPr marL="285750" indent="-285750" defTabSz="457200"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80000"/>
              <a:buFont typeface="Arial" panose="020B0604020202020204" pitchFamily="34" charset="0"/>
              <a:buChar char="•"/>
            </a:pPr>
            <a:r>
              <a:rPr lang="hu-HU" kern="0" dirty="0">
                <a:solidFill>
                  <a:schemeClr val="bg1"/>
                </a:solidFill>
                <a:latin typeface="Century Gothic"/>
              </a:rPr>
              <a:t>Online adatbázisok elérése</a:t>
            </a:r>
          </a:p>
          <a:p>
            <a:pPr marL="285750" indent="-285750" defTabSz="457200"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80000"/>
              <a:buFont typeface="Arial" panose="020B0604020202020204" pitchFamily="34" charset="0"/>
              <a:buChar char="•"/>
            </a:pPr>
            <a:r>
              <a:rPr lang="hu-HU" kern="0" dirty="0">
                <a:solidFill>
                  <a:schemeClr val="bg1"/>
                </a:solidFill>
                <a:latin typeface="Century Gothic"/>
              </a:rPr>
              <a:t>Nyomtatás</a:t>
            </a:r>
          </a:p>
          <a:p>
            <a:pPr marL="285750" indent="-285750" defTabSz="457200"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80000"/>
              <a:buFont typeface="Arial" panose="020B0604020202020204" pitchFamily="34" charset="0"/>
              <a:buChar char="•"/>
            </a:pPr>
            <a:r>
              <a:rPr lang="hu-HU" kern="0" dirty="0" err="1">
                <a:solidFill>
                  <a:schemeClr val="bg1"/>
                </a:solidFill>
                <a:latin typeface="Century Gothic"/>
              </a:rPr>
              <a:t>Szkennelés</a:t>
            </a:r>
            <a:endParaRPr lang="hu-HU" kern="0" dirty="0">
              <a:solidFill>
                <a:schemeClr val="bg1"/>
              </a:solidFill>
              <a:latin typeface="Century Gothic"/>
            </a:endParaRPr>
          </a:p>
          <a:p>
            <a:pPr marL="285750" indent="-285750" defTabSz="457200"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80000"/>
              <a:buFont typeface="Arial" panose="020B0604020202020204" pitchFamily="34" charset="0"/>
              <a:buChar char="•"/>
            </a:pPr>
            <a:r>
              <a:rPr lang="hu-HU" kern="0" dirty="0">
                <a:solidFill>
                  <a:schemeClr val="bg1"/>
                </a:solidFill>
                <a:latin typeface="Century Gothic"/>
              </a:rPr>
              <a:t>Fénymásolás</a:t>
            </a:r>
          </a:p>
          <a:p>
            <a:pPr algn="ctr" defTabSz="457200"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80000"/>
            </a:pPr>
            <a:endParaRPr lang="hu-HU" kern="0" dirty="0">
              <a:solidFill>
                <a:schemeClr val="bg1"/>
              </a:solidFill>
              <a:latin typeface="Century Gothic"/>
            </a:endParaRPr>
          </a:p>
          <a:p>
            <a:pPr algn="ctr" defTabSz="457200"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80000"/>
            </a:pPr>
            <a:r>
              <a:rPr lang="hu-HU" kern="0" dirty="0">
                <a:solidFill>
                  <a:schemeClr val="bg1"/>
                </a:solidFill>
                <a:latin typeface="Century Gothic"/>
              </a:rPr>
              <a:t>         </a:t>
            </a:r>
            <a:endParaRPr lang="hu-HU" kern="0" dirty="0">
              <a:solidFill>
                <a:schemeClr val="bg1"/>
              </a:solidFill>
              <a:latin typeface="Century Gothic"/>
            </a:endParaRPr>
          </a:p>
        </p:txBody>
      </p:sp>
      <p:sp>
        <p:nvSpPr>
          <p:cNvPr id="2" name="Téglalap 1"/>
          <p:cNvSpPr/>
          <p:nvPr/>
        </p:nvSpPr>
        <p:spPr>
          <a:xfrm>
            <a:off x="7695792" y="2174518"/>
            <a:ext cx="3629034" cy="33034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 defTabSz="457200" eaLnBrk="0" hangingPunct="0">
              <a:spcBef>
                <a:spcPts val="1000"/>
              </a:spcBef>
              <a:buClr>
                <a:srgbClr val="EB4824"/>
              </a:buClr>
              <a:buSzPct val="80000"/>
            </a:pPr>
            <a:r>
              <a:rPr lang="hu-HU" sz="1600" i="1" kern="0" dirty="0">
                <a:solidFill>
                  <a:schemeClr val="bg1"/>
                </a:solidFill>
                <a:latin typeface="Century Gothic"/>
              </a:rPr>
              <a:t>A könyvtárosok segítséget nyújtanak a könyvtár és a katalógus használatában, irodalomkutatásban, kutatás módszertani kérdésekben, szakirodalmi adatbázisok megismerésében, közhasznú információk keresésében</a:t>
            </a:r>
            <a:r>
              <a:rPr lang="hu-HU" sz="1600" i="1" kern="0" dirty="0" smtClean="0">
                <a:solidFill>
                  <a:schemeClr val="bg1"/>
                </a:solidFill>
                <a:latin typeface="Century Gothic"/>
              </a:rPr>
              <a:t>.</a:t>
            </a:r>
          </a:p>
          <a:p>
            <a:pPr lvl="1" algn="ctr" defTabSz="457200" eaLnBrk="0" hangingPunct="0">
              <a:spcBef>
                <a:spcPts val="1000"/>
              </a:spcBef>
              <a:buClr>
                <a:srgbClr val="EB4824"/>
              </a:buClr>
              <a:buSzPct val="80000"/>
            </a:pPr>
            <a:endParaRPr lang="hu-HU" sz="1600" i="1" kern="0" dirty="0">
              <a:solidFill>
                <a:schemeClr val="bg1"/>
              </a:solidFill>
              <a:latin typeface="Century Gothic"/>
            </a:endParaRPr>
          </a:p>
          <a:p>
            <a:pPr lvl="1" algn="ctr" defTabSz="457200" eaLnBrk="0" hangingPunct="0">
              <a:spcBef>
                <a:spcPts val="1000"/>
              </a:spcBef>
              <a:buClr>
                <a:srgbClr val="EB4824"/>
              </a:buClr>
              <a:buSzPct val="80000"/>
            </a:pPr>
            <a:r>
              <a:rPr lang="hu-HU" sz="1600" i="1" kern="0" dirty="0">
                <a:solidFill>
                  <a:schemeClr val="bg1"/>
                </a:solidFill>
                <a:latin typeface="Century Gothic"/>
              </a:rPr>
              <a:t>…és segítenek eligazodni az Egyetemmel kapcsolatos kérdésekben.</a:t>
            </a:r>
          </a:p>
        </p:txBody>
      </p:sp>
      <p:pic>
        <p:nvPicPr>
          <p:cNvPr id="14" name="Tartalom helye 1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89208" y="2306531"/>
            <a:ext cx="2360258" cy="2356547"/>
          </a:xfrm>
        </p:spPr>
      </p:pic>
    </p:spTree>
    <p:extLst>
      <p:ext uri="{BB962C8B-B14F-4D97-AF65-F5344CB8AC3E}">
        <p14:creationId xmlns:p14="http://schemas.microsoft.com/office/powerpoint/2010/main" val="26743893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78E5EB5F-D064-D747-9514-DAB589BE13FB}"/>
              </a:ext>
            </a:extLst>
          </p:cNvPr>
          <p:cNvSpPr txBox="1">
            <a:spLocks/>
          </p:cNvSpPr>
          <p:nvPr/>
        </p:nvSpPr>
        <p:spPr>
          <a:xfrm>
            <a:off x="2960573" y="617472"/>
            <a:ext cx="10515600" cy="55610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hu-HU" sz="2800" dirty="0" smtClean="0"/>
              <a:t>Egyetemi Könyvtár</a:t>
            </a:r>
            <a:endParaRPr lang="en-US" sz="2800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4EE2AAA-1B42-2D46-AD75-2389994F15AD}"/>
              </a:ext>
            </a:extLst>
          </p:cNvPr>
          <p:cNvSpPr txBox="1">
            <a:spLocks/>
          </p:cNvSpPr>
          <p:nvPr/>
        </p:nvSpPr>
        <p:spPr>
          <a:xfrm>
            <a:off x="7269337" y="651048"/>
            <a:ext cx="4481945" cy="4889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hu-HU" sz="2400" i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Számítógép használat</a:t>
            </a:r>
            <a:endParaRPr lang="hu-HU" sz="2400" i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615402" y="2092917"/>
            <a:ext cx="4184732" cy="1733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80000"/>
            </a:pPr>
            <a:r>
              <a:rPr lang="hu-HU" kern="0" dirty="0">
                <a:solidFill>
                  <a:schemeClr val="bg1"/>
                </a:solidFill>
                <a:latin typeface="Century Gothic"/>
              </a:rPr>
              <a:t>A Könyvtár asztali </a:t>
            </a:r>
            <a:r>
              <a:rPr lang="hu-HU" kern="0" dirty="0" err="1">
                <a:solidFill>
                  <a:schemeClr val="bg1"/>
                </a:solidFill>
                <a:latin typeface="Century Gothic"/>
              </a:rPr>
              <a:t>számítógépei</a:t>
            </a:r>
            <a:r>
              <a:rPr lang="hu-HU" kern="0" dirty="0">
                <a:solidFill>
                  <a:schemeClr val="bg1"/>
                </a:solidFill>
                <a:latin typeface="Century Gothic"/>
              </a:rPr>
              <a:t> </a:t>
            </a:r>
            <a:r>
              <a:rPr lang="hu-HU" kern="0" dirty="0" smtClean="0">
                <a:solidFill>
                  <a:schemeClr val="bg1"/>
                </a:solidFill>
                <a:latin typeface="Century Gothic"/>
              </a:rPr>
              <a:t>és </a:t>
            </a:r>
            <a:endParaRPr lang="hu-HU" kern="0" dirty="0">
              <a:solidFill>
                <a:schemeClr val="bg1"/>
              </a:solidFill>
              <a:latin typeface="Century Gothic"/>
            </a:endParaRPr>
          </a:p>
          <a:p>
            <a:pPr algn="ctr" defTabSz="457200"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80000"/>
            </a:pPr>
            <a:r>
              <a:rPr lang="hu-HU" kern="0" dirty="0">
                <a:solidFill>
                  <a:schemeClr val="bg1"/>
                </a:solidFill>
                <a:latin typeface="Century Gothic"/>
              </a:rPr>
              <a:t>laptopjai, minden olvasó számára ingyenesen használhatóak. </a:t>
            </a:r>
          </a:p>
          <a:p>
            <a:pPr algn="ctr" defTabSz="457200"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80000"/>
            </a:pPr>
            <a:r>
              <a:rPr lang="hu-HU" kern="0" dirty="0">
                <a:solidFill>
                  <a:schemeClr val="bg1"/>
                </a:solidFill>
                <a:latin typeface="Century Gothic"/>
              </a:rPr>
              <a:t>(Internet, </a:t>
            </a:r>
            <a:r>
              <a:rPr lang="hu-HU" kern="0" dirty="0" err="1">
                <a:solidFill>
                  <a:schemeClr val="bg1"/>
                </a:solidFill>
                <a:latin typeface="Century Gothic"/>
              </a:rPr>
              <a:t>Neptun</a:t>
            </a:r>
            <a:r>
              <a:rPr lang="hu-HU" kern="0" dirty="0">
                <a:solidFill>
                  <a:schemeClr val="bg1"/>
                </a:solidFill>
                <a:latin typeface="Century Gothic"/>
              </a:rPr>
              <a:t>, adatbázisok, Office stb</a:t>
            </a:r>
            <a:r>
              <a:rPr lang="hu-HU" kern="0" dirty="0" smtClean="0">
                <a:solidFill>
                  <a:schemeClr val="bg1"/>
                </a:solidFill>
                <a:latin typeface="Century Gothic"/>
              </a:rPr>
              <a:t>.)         </a:t>
            </a:r>
            <a:endParaRPr lang="hu-HU" kern="0" dirty="0">
              <a:solidFill>
                <a:schemeClr val="bg1"/>
              </a:solidFill>
              <a:latin typeface="Century Gothic"/>
            </a:endParaRPr>
          </a:p>
        </p:txBody>
      </p:sp>
      <p:pic>
        <p:nvPicPr>
          <p:cNvPr id="9" name="Tartalom helye 2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06279" y="3826725"/>
            <a:ext cx="2667000" cy="2706688"/>
          </a:xfrm>
        </p:spPr>
      </p:pic>
      <p:sp>
        <p:nvSpPr>
          <p:cNvPr id="10" name="Téglalap 9"/>
          <p:cNvSpPr/>
          <p:nvPr/>
        </p:nvSpPr>
        <p:spPr>
          <a:xfrm>
            <a:off x="5945857" y="2319745"/>
            <a:ext cx="4952514" cy="37600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80000"/>
            </a:pPr>
            <a:r>
              <a:rPr lang="hu-HU" kern="0" dirty="0">
                <a:solidFill>
                  <a:schemeClr val="bg1"/>
                </a:solidFill>
                <a:latin typeface="Century Gothic"/>
              </a:rPr>
              <a:t>A könyvtárban lehetőség van </a:t>
            </a:r>
            <a:r>
              <a:rPr lang="hu-HU" b="1" kern="0" dirty="0">
                <a:solidFill>
                  <a:schemeClr val="bg1"/>
                </a:solidFill>
                <a:latin typeface="Century Gothic"/>
              </a:rPr>
              <a:t>fénymásolásra</a:t>
            </a:r>
            <a:r>
              <a:rPr lang="hu-HU" kern="0" dirty="0">
                <a:solidFill>
                  <a:schemeClr val="bg1"/>
                </a:solidFill>
                <a:latin typeface="Century Gothic"/>
              </a:rPr>
              <a:t>. </a:t>
            </a:r>
          </a:p>
          <a:p>
            <a:pPr algn="ctr" defTabSz="457200"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80000"/>
            </a:pPr>
            <a:r>
              <a:rPr lang="hu-HU" kern="0" dirty="0">
                <a:solidFill>
                  <a:schemeClr val="bg1"/>
                </a:solidFill>
                <a:latin typeface="Century Gothic"/>
              </a:rPr>
              <a:t>A másolás díja 25 Ft,- / oldal.</a:t>
            </a:r>
          </a:p>
          <a:p>
            <a:pPr algn="ctr" defTabSz="457200"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80000"/>
            </a:pPr>
            <a:r>
              <a:rPr lang="hu-HU" b="1" kern="0" dirty="0" err="1" smtClean="0">
                <a:solidFill>
                  <a:schemeClr val="bg1"/>
                </a:solidFill>
                <a:latin typeface="Century Gothic"/>
              </a:rPr>
              <a:t>Szkennelésre</a:t>
            </a:r>
            <a:r>
              <a:rPr lang="hu-HU" kern="0" dirty="0" smtClean="0">
                <a:solidFill>
                  <a:schemeClr val="bg1"/>
                </a:solidFill>
                <a:latin typeface="Century Gothic"/>
              </a:rPr>
              <a:t> </a:t>
            </a:r>
            <a:r>
              <a:rPr lang="hu-HU" kern="0" dirty="0">
                <a:solidFill>
                  <a:schemeClr val="bg1"/>
                </a:solidFill>
                <a:latin typeface="Century Gothic"/>
              </a:rPr>
              <a:t>ingyen van lehetőség.</a:t>
            </a:r>
          </a:p>
          <a:p>
            <a:pPr algn="ctr" defTabSz="457200"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80000"/>
            </a:pPr>
            <a:endParaRPr lang="hu-HU" kern="0" dirty="0">
              <a:solidFill>
                <a:schemeClr val="bg1"/>
              </a:solidFill>
              <a:latin typeface="Century Gothic"/>
            </a:endParaRPr>
          </a:p>
          <a:p>
            <a:pPr algn="ctr" defTabSz="457200"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80000"/>
            </a:pPr>
            <a:r>
              <a:rPr lang="hu-HU" b="1" kern="0" dirty="0">
                <a:solidFill>
                  <a:schemeClr val="bg1"/>
                </a:solidFill>
                <a:latin typeface="Century Gothic"/>
              </a:rPr>
              <a:t>Nyomtatás</a:t>
            </a:r>
            <a:r>
              <a:rPr lang="hu-HU" kern="0" dirty="0">
                <a:solidFill>
                  <a:schemeClr val="bg1"/>
                </a:solidFill>
                <a:latin typeface="Century Gothic"/>
              </a:rPr>
              <a:t>	</a:t>
            </a:r>
          </a:p>
          <a:p>
            <a:pPr algn="ctr" defTabSz="457200"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80000"/>
            </a:pPr>
            <a:r>
              <a:rPr lang="hu-HU" kern="0" dirty="0" smtClean="0">
                <a:solidFill>
                  <a:schemeClr val="bg1"/>
                </a:solidFill>
                <a:latin typeface="Century Gothic"/>
              </a:rPr>
              <a:t>Fekete-fehér</a:t>
            </a:r>
            <a:r>
              <a:rPr lang="hu-HU" kern="0" dirty="0">
                <a:solidFill>
                  <a:schemeClr val="bg1"/>
                </a:solidFill>
                <a:latin typeface="Century Gothic"/>
              </a:rPr>
              <a:t>: 25 Ft/oldal (A4)</a:t>
            </a:r>
          </a:p>
          <a:p>
            <a:pPr algn="ctr" defTabSz="457200"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80000"/>
            </a:pPr>
            <a:r>
              <a:rPr lang="hu-HU" kern="0" dirty="0">
                <a:solidFill>
                  <a:schemeClr val="bg1"/>
                </a:solidFill>
                <a:latin typeface="Century Gothic"/>
              </a:rPr>
              <a:t>Színes:  80 Ft/oldal (A4)</a:t>
            </a:r>
          </a:p>
          <a:p>
            <a:pPr algn="ctr" defTabSz="457200"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80000"/>
            </a:pPr>
            <a:r>
              <a:rPr lang="hu-HU" kern="0" dirty="0">
                <a:solidFill>
                  <a:schemeClr val="bg1"/>
                </a:solidFill>
                <a:latin typeface="Century Gothic"/>
              </a:rPr>
              <a:t>(</a:t>
            </a:r>
            <a:r>
              <a:rPr lang="hu-HU" i="1" kern="0" dirty="0">
                <a:solidFill>
                  <a:schemeClr val="bg1"/>
                </a:solidFill>
                <a:latin typeface="Century Gothic"/>
              </a:rPr>
              <a:t>A további másolási lehetőségek árai a Könyvtár honlapján </a:t>
            </a:r>
            <a:r>
              <a:rPr lang="hu-HU" i="1" kern="0" dirty="0" smtClean="0">
                <a:solidFill>
                  <a:schemeClr val="bg1"/>
                </a:solidFill>
                <a:latin typeface="Century Gothic"/>
              </a:rPr>
              <a:t>megtekinthetők)</a:t>
            </a:r>
            <a:endParaRPr lang="hu-HU" i="1" kern="0" dirty="0">
              <a:solidFill>
                <a:schemeClr val="bg1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9007167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78E5EB5F-D064-D747-9514-DAB589BE13FB}"/>
              </a:ext>
            </a:extLst>
          </p:cNvPr>
          <p:cNvSpPr txBox="1">
            <a:spLocks/>
          </p:cNvSpPr>
          <p:nvPr/>
        </p:nvSpPr>
        <p:spPr>
          <a:xfrm>
            <a:off x="2960573" y="617472"/>
            <a:ext cx="10515600" cy="55610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hu-HU" sz="2800" dirty="0" smtClean="0"/>
              <a:t>Egyetemi Könyvtár</a:t>
            </a:r>
            <a:endParaRPr lang="en-US" sz="2800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4EE2AAA-1B42-2D46-AD75-2389994F15AD}"/>
              </a:ext>
            </a:extLst>
          </p:cNvPr>
          <p:cNvSpPr txBox="1">
            <a:spLocks/>
          </p:cNvSpPr>
          <p:nvPr/>
        </p:nvSpPr>
        <p:spPr>
          <a:xfrm>
            <a:off x="7269337" y="651048"/>
            <a:ext cx="4481945" cy="4889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hu-HU" sz="2400" i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Beiratkozás</a:t>
            </a:r>
            <a:endParaRPr lang="hu-HU" sz="2400" i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868207" y="2092916"/>
            <a:ext cx="4184732" cy="3780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80000"/>
            </a:pPr>
            <a:r>
              <a:rPr lang="hu-HU" kern="0" dirty="0">
                <a:solidFill>
                  <a:schemeClr val="bg1"/>
                </a:solidFill>
                <a:latin typeface="Century Gothic"/>
              </a:rPr>
              <a:t>Az eddig felsorolt szolgáltatások beiratkozás nélkül vehetők igénybe.</a:t>
            </a:r>
          </a:p>
          <a:p>
            <a:pPr algn="ctr" defTabSz="457200"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80000"/>
            </a:pPr>
            <a:endParaRPr lang="hu-HU" kern="0" dirty="0">
              <a:solidFill>
                <a:schemeClr val="bg1"/>
              </a:solidFill>
              <a:latin typeface="Century Gothic"/>
            </a:endParaRPr>
          </a:p>
          <a:p>
            <a:pPr algn="ctr" defTabSz="457200"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80000"/>
            </a:pPr>
            <a:r>
              <a:rPr lang="hu-HU" b="1" kern="0" dirty="0">
                <a:solidFill>
                  <a:schemeClr val="bg1"/>
                </a:solidFill>
                <a:latin typeface="Century Gothic"/>
              </a:rPr>
              <a:t>Kölcsönzésre azonban csak a beiratkozott olvasóknak van lehetőségük!</a:t>
            </a:r>
          </a:p>
          <a:p>
            <a:pPr algn="ctr" defTabSz="457200"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80000"/>
            </a:pPr>
            <a:endParaRPr lang="hu-HU" kern="0" dirty="0">
              <a:solidFill>
                <a:schemeClr val="bg1"/>
              </a:solidFill>
              <a:latin typeface="Century Gothic"/>
            </a:endParaRPr>
          </a:p>
          <a:p>
            <a:pPr algn="ctr" defTabSz="457200"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80000"/>
            </a:pPr>
            <a:r>
              <a:rPr lang="hu-HU" kern="0" dirty="0">
                <a:solidFill>
                  <a:schemeClr val="bg1"/>
                </a:solidFill>
                <a:latin typeface="Century Gothic"/>
              </a:rPr>
              <a:t>A beiratkozás feltétele érvényes hallgatói jogviszony az Egyetemmel.</a:t>
            </a:r>
          </a:p>
          <a:p>
            <a:pPr algn="ctr" defTabSz="457200"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80000"/>
            </a:pPr>
            <a:r>
              <a:rPr lang="hu-HU" kern="0" dirty="0">
                <a:solidFill>
                  <a:schemeClr val="bg1"/>
                </a:solidFill>
                <a:latin typeface="Century Gothic"/>
              </a:rPr>
              <a:t>A beiratkozás minden hallgató számára térítésmentes! </a:t>
            </a:r>
          </a:p>
        </p:txBody>
      </p:sp>
      <p:sp>
        <p:nvSpPr>
          <p:cNvPr id="11" name="Téglalap 10"/>
          <p:cNvSpPr/>
          <p:nvPr/>
        </p:nvSpPr>
        <p:spPr>
          <a:xfrm>
            <a:off x="6556705" y="2167296"/>
            <a:ext cx="4184732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80000"/>
            </a:pPr>
            <a:r>
              <a:rPr lang="hu-HU" kern="0" dirty="0">
                <a:solidFill>
                  <a:schemeClr val="bg1"/>
                </a:solidFill>
                <a:latin typeface="Century Gothic"/>
              </a:rPr>
              <a:t>Beiratkozási nyomtatvány kitöltése (GDPR törvény)</a:t>
            </a:r>
          </a:p>
          <a:p>
            <a:pPr algn="ctr" defTabSz="457200"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80000"/>
            </a:pPr>
            <a:endParaRPr lang="hu-HU" kern="0" dirty="0">
              <a:solidFill>
                <a:schemeClr val="bg1"/>
              </a:solidFill>
              <a:latin typeface="Century Gothic"/>
            </a:endParaRPr>
          </a:p>
          <a:p>
            <a:pPr algn="ctr" defTabSz="457200"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80000"/>
            </a:pPr>
            <a:r>
              <a:rPr lang="hu-HU" kern="0" dirty="0">
                <a:solidFill>
                  <a:schemeClr val="bg1"/>
                </a:solidFill>
                <a:latin typeface="Century Gothic"/>
              </a:rPr>
              <a:t>Amit még kérünk:</a:t>
            </a:r>
          </a:p>
          <a:p>
            <a:pPr algn="ctr" defTabSz="457200"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80000"/>
            </a:pPr>
            <a:r>
              <a:rPr lang="hu-HU" b="1" kern="0" dirty="0">
                <a:solidFill>
                  <a:schemeClr val="bg1"/>
                </a:solidFill>
                <a:latin typeface="Century Gothic"/>
              </a:rPr>
              <a:t>E-mail cím (Fontos!)</a:t>
            </a:r>
          </a:p>
          <a:p>
            <a:pPr algn="ctr" defTabSz="457200"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80000"/>
            </a:pPr>
            <a:r>
              <a:rPr lang="hu-HU" kern="0" dirty="0">
                <a:solidFill>
                  <a:schemeClr val="bg1"/>
                </a:solidFill>
                <a:latin typeface="Century Gothic"/>
              </a:rPr>
              <a:t>Telefonszám</a:t>
            </a:r>
          </a:p>
          <a:p>
            <a:pPr algn="ctr" defTabSz="457200"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80000"/>
            </a:pPr>
            <a:endParaRPr lang="hu-HU" kern="0" dirty="0">
              <a:solidFill>
                <a:schemeClr val="bg1"/>
              </a:solidFill>
              <a:latin typeface="Century Gothic"/>
            </a:endParaRPr>
          </a:p>
          <a:p>
            <a:pPr algn="ctr" defTabSz="457200"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80000"/>
            </a:pPr>
            <a:r>
              <a:rPr lang="hu-HU" kern="0" dirty="0">
                <a:solidFill>
                  <a:schemeClr val="bg1"/>
                </a:solidFill>
                <a:latin typeface="Century Gothic"/>
              </a:rPr>
              <a:t>A beiratkozáskor kapott olvasójegyet, minden félévben érvényesíteni kell!</a:t>
            </a:r>
          </a:p>
        </p:txBody>
      </p:sp>
    </p:spTree>
    <p:extLst>
      <p:ext uri="{BB962C8B-B14F-4D97-AF65-F5344CB8AC3E}">
        <p14:creationId xmlns:p14="http://schemas.microsoft.com/office/powerpoint/2010/main" val="39846030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78E5EB5F-D064-D747-9514-DAB589BE13FB}"/>
              </a:ext>
            </a:extLst>
          </p:cNvPr>
          <p:cNvSpPr txBox="1">
            <a:spLocks/>
          </p:cNvSpPr>
          <p:nvPr/>
        </p:nvSpPr>
        <p:spPr>
          <a:xfrm>
            <a:off x="2960573" y="617472"/>
            <a:ext cx="10515600" cy="55610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hu-HU" sz="2800" dirty="0" smtClean="0"/>
              <a:t>Egyetemi Könyvtár</a:t>
            </a:r>
            <a:endParaRPr lang="en-US" sz="2800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4EE2AAA-1B42-2D46-AD75-2389994F15AD}"/>
              </a:ext>
            </a:extLst>
          </p:cNvPr>
          <p:cNvSpPr txBox="1">
            <a:spLocks/>
          </p:cNvSpPr>
          <p:nvPr/>
        </p:nvSpPr>
        <p:spPr>
          <a:xfrm>
            <a:off x="7269337" y="651048"/>
            <a:ext cx="4481945" cy="4889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hu-HU" sz="2400" i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Beiratkozás / rendkívüli helyzet</a:t>
            </a:r>
            <a:endParaRPr lang="hu-HU" sz="2400" i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868206" y="2092916"/>
            <a:ext cx="4267319" cy="39292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80000"/>
            </a:pPr>
            <a:r>
              <a:rPr lang="hu-HU" kern="0" dirty="0" smtClean="0">
                <a:solidFill>
                  <a:schemeClr val="bg1"/>
                </a:solidFill>
                <a:latin typeface="Century Gothic"/>
              </a:rPr>
              <a:t>Jelen helyzetben a beiratkozás felgyorsítása érdekében kérjük online kitölteni és megküldeni a beiratkozási nyomtatványt.</a:t>
            </a:r>
            <a:endParaRPr lang="hu-HU" kern="0" dirty="0">
              <a:solidFill>
                <a:schemeClr val="bg1"/>
              </a:solidFill>
              <a:latin typeface="Century Gothic"/>
            </a:endParaRPr>
          </a:p>
          <a:p>
            <a:pPr algn="ctr" defTabSz="457200"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80000"/>
            </a:pPr>
            <a:endParaRPr lang="hu-HU" kern="0" dirty="0">
              <a:solidFill>
                <a:schemeClr val="bg1"/>
              </a:solidFill>
              <a:latin typeface="Century Gothic"/>
            </a:endParaRPr>
          </a:p>
          <a:p>
            <a:pPr algn="ctr" defTabSz="457200"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80000"/>
            </a:pPr>
            <a:r>
              <a:rPr lang="hu-HU" b="1" kern="0" dirty="0" smtClean="0">
                <a:solidFill>
                  <a:schemeClr val="bg1"/>
                </a:solidFill>
                <a:latin typeface="Century Gothic"/>
              </a:rPr>
              <a:t>A nyomtatvány elérhető a Könyvtár portálján / lib.uni-obuda.hu / de bármely online </a:t>
            </a:r>
            <a:r>
              <a:rPr lang="hu-HU" b="1" kern="0" dirty="0" err="1" smtClean="0">
                <a:solidFill>
                  <a:schemeClr val="bg1"/>
                </a:solidFill>
                <a:latin typeface="Century Gothic"/>
              </a:rPr>
              <a:t>elérhetőségünkön</a:t>
            </a:r>
            <a:r>
              <a:rPr lang="hu-HU" b="1" kern="0" dirty="0" smtClean="0">
                <a:solidFill>
                  <a:schemeClr val="bg1"/>
                </a:solidFill>
                <a:latin typeface="Century Gothic"/>
              </a:rPr>
              <a:t> keresztül, kérésre megküldjük.</a:t>
            </a:r>
            <a:endParaRPr lang="hu-HU" b="1" kern="0" dirty="0">
              <a:solidFill>
                <a:schemeClr val="bg1"/>
              </a:solidFill>
              <a:latin typeface="Century Gothic"/>
            </a:endParaRPr>
          </a:p>
          <a:p>
            <a:pPr algn="ctr" defTabSz="457200"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80000"/>
            </a:pPr>
            <a:endParaRPr lang="hu-HU" kern="0" dirty="0">
              <a:solidFill>
                <a:schemeClr val="bg1"/>
              </a:solidFill>
              <a:latin typeface="Century Gothic"/>
            </a:endParaRPr>
          </a:p>
          <a:p>
            <a:pPr algn="ctr" defTabSz="457200"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80000"/>
            </a:pPr>
            <a:r>
              <a:rPr lang="hu-HU" kern="0" dirty="0">
                <a:solidFill>
                  <a:schemeClr val="bg1"/>
                </a:solidFill>
                <a:latin typeface="Century Gothic"/>
              </a:rPr>
              <a:t>Messenger: http://m.me/OE.Egyetemi.Konyvtar/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2943" y="1786270"/>
            <a:ext cx="4245367" cy="4614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648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78E5EB5F-D064-D747-9514-DAB589BE13FB}"/>
              </a:ext>
            </a:extLst>
          </p:cNvPr>
          <p:cNvSpPr txBox="1">
            <a:spLocks/>
          </p:cNvSpPr>
          <p:nvPr/>
        </p:nvSpPr>
        <p:spPr>
          <a:xfrm>
            <a:off x="2960573" y="617472"/>
            <a:ext cx="10515600" cy="55610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hu-HU" sz="2800" dirty="0" smtClean="0"/>
              <a:t>Egyetemi Könyvtár</a:t>
            </a:r>
            <a:endParaRPr lang="en-US" sz="2800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4EE2AAA-1B42-2D46-AD75-2389994F15AD}"/>
              </a:ext>
            </a:extLst>
          </p:cNvPr>
          <p:cNvSpPr txBox="1">
            <a:spLocks/>
          </p:cNvSpPr>
          <p:nvPr/>
        </p:nvSpPr>
        <p:spPr>
          <a:xfrm>
            <a:off x="7269337" y="651048"/>
            <a:ext cx="4481945" cy="4889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hu-HU" sz="2400" i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Kölcsönzés</a:t>
            </a:r>
            <a:endParaRPr lang="hu-HU" sz="2400" i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474802" y="1944061"/>
            <a:ext cx="4267319" cy="4611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80000"/>
            </a:pPr>
            <a:r>
              <a:rPr lang="hu-HU" kern="0" dirty="0">
                <a:solidFill>
                  <a:schemeClr val="bg1"/>
                </a:solidFill>
                <a:latin typeface="Century Gothic"/>
              </a:rPr>
              <a:t>Az Egyetem összes Könyvtárából egyidejűleg 15 db dokumentum kölcsönözhető</a:t>
            </a:r>
            <a:r>
              <a:rPr lang="hu-HU" kern="0" dirty="0" smtClean="0">
                <a:solidFill>
                  <a:schemeClr val="bg1"/>
                </a:solidFill>
                <a:latin typeface="Century Gothic"/>
              </a:rPr>
              <a:t>.</a:t>
            </a:r>
          </a:p>
          <a:p>
            <a:pPr algn="ctr" defTabSz="457200"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80000"/>
            </a:pPr>
            <a:endParaRPr lang="hu-HU" kern="0" dirty="0">
              <a:solidFill>
                <a:schemeClr val="bg1"/>
              </a:solidFill>
              <a:latin typeface="Century Gothic"/>
            </a:endParaRPr>
          </a:p>
          <a:p>
            <a:pPr algn="ctr" defTabSz="457200"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80000"/>
            </a:pPr>
            <a:r>
              <a:rPr lang="hu-HU" kern="0" dirty="0">
                <a:solidFill>
                  <a:schemeClr val="bg1"/>
                </a:solidFill>
                <a:latin typeface="Century Gothic"/>
              </a:rPr>
              <a:t>A hosszabbítási szándékot külön jelezni szíveskedjenek. (Újabb könyvek kölcsönzésekor a korábban kivett dokumentumok lejárati ideje nem változik</a:t>
            </a:r>
            <a:r>
              <a:rPr lang="hu-HU" kern="0" dirty="0" smtClean="0">
                <a:solidFill>
                  <a:schemeClr val="bg1"/>
                </a:solidFill>
                <a:latin typeface="Century Gothic"/>
              </a:rPr>
              <a:t>.)</a:t>
            </a:r>
          </a:p>
          <a:p>
            <a:pPr algn="ctr" defTabSz="457200"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80000"/>
            </a:pPr>
            <a:endParaRPr lang="hu-HU" kern="0" dirty="0">
              <a:solidFill>
                <a:schemeClr val="bg1"/>
              </a:solidFill>
              <a:latin typeface="Century Gothic"/>
            </a:endParaRPr>
          </a:p>
          <a:p>
            <a:pPr algn="ctr" defTabSz="457200"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80000"/>
            </a:pPr>
            <a:r>
              <a:rPr lang="hu-HU" kern="0" dirty="0">
                <a:solidFill>
                  <a:schemeClr val="bg1"/>
                </a:solidFill>
                <a:latin typeface="Century Gothic"/>
              </a:rPr>
              <a:t>Hosszabbítani a lejárat napjáig lehet személyesen vagy interneten keresztül. </a:t>
            </a:r>
          </a:p>
          <a:p>
            <a:pPr algn="ctr" defTabSz="457200"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80000"/>
            </a:pPr>
            <a:endParaRPr lang="hu-HU" kern="0" dirty="0">
              <a:solidFill>
                <a:schemeClr val="bg1"/>
              </a:solidFill>
              <a:latin typeface="Century Gothic"/>
            </a:endParaRPr>
          </a:p>
        </p:txBody>
      </p:sp>
      <p:pic>
        <p:nvPicPr>
          <p:cNvPr id="10" name="Tartalom helye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85541" y="2381694"/>
            <a:ext cx="1962567" cy="2811831"/>
          </a:xfrm>
        </p:spPr>
      </p:pic>
      <p:sp>
        <p:nvSpPr>
          <p:cNvPr id="11" name="Téglalap 10"/>
          <p:cNvSpPr/>
          <p:nvPr/>
        </p:nvSpPr>
        <p:spPr>
          <a:xfrm>
            <a:off x="7591528" y="2659988"/>
            <a:ext cx="4267319" cy="35035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80000"/>
            </a:pPr>
            <a:r>
              <a:rPr lang="hu-HU" b="1" kern="0" dirty="0" smtClean="0">
                <a:solidFill>
                  <a:schemeClr val="bg1"/>
                </a:solidFill>
                <a:latin typeface="Century Gothic"/>
              </a:rPr>
              <a:t>A jelenlegi helyzetben a kölcsönzést előre kell jelezni az Egyetemi Könyvtár mail címein, illetve FB </a:t>
            </a:r>
            <a:r>
              <a:rPr lang="hu-HU" b="1" kern="0" dirty="0" err="1" smtClean="0">
                <a:solidFill>
                  <a:schemeClr val="bg1"/>
                </a:solidFill>
                <a:latin typeface="Century Gothic"/>
              </a:rPr>
              <a:t>messenger</a:t>
            </a:r>
            <a:r>
              <a:rPr lang="hu-HU" b="1" kern="0" dirty="0" smtClean="0">
                <a:solidFill>
                  <a:schemeClr val="bg1"/>
                </a:solidFill>
                <a:latin typeface="Century Gothic"/>
              </a:rPr>
              <a:t> csatornáján keresztül.</a:t>
            </a:r>
          </a:p>
          <a:p>
            <a:pPr algn="ctr" defTabSz="457200"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80000"/>
            </a:pPr>
            <a:endParaRPr lang="hu-HU" kern="0" dirty="0">
              <a:solidFill>
                <a:schemeClr val="bg1"/>
              </a:solidFill>
              <a:latin typeface="Century Gothic"/>
            </a:endParaRPr>
          </a:p>
          <a:p>
            <a:pPr algn="ctr" defTabSz="457200">
              <a:spcBef>
                <a:spcPts val="1000"/>
              </a:spcBef>
              <a:buClr>
                <a:schemeClr val="bg1"/>
              </a:buClr>
              <a:buSzPct val="80000"/>
            </a:pPr>
            <a:r>
              <a:rPr lang="hu-HU" i="1" kern="0" dirty="0">
                <a:solidFill>
                  <a:schemeClr val="bg1"/>
                </a:solidFill>
                <a:latin typeface="Century Gothic"/>
              </a:rPr>
              <a:t>Messenger: http://m.me/OE.Egyetemi.Konyvtar/</a:t>
            </a:r>
          </a:p>
          <a:p>
            <a:pPr algn="ctr" defTabSz="457200"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80000"/>
            </a:pPr>
            <a:endParaRPr lang="hu-HU" kern="0" dirty="0" smtClean="0">
              <a:solidFill>
                <a:schemeClr val="bg1"/>
              </a:solidFill>
              <a:latin typeface="Century Gothic"/>
            </a:endParaRPr>
          </a:p>
          <a:p>
            <a:pPr algn="ctr" defTabSz="457200"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80000"/>
            </a:pPr>
            <a:endParaRPr lang="hu-HU" kern="0" dirty="0">
              <a:solidFill>
                <a:schemeClr val="bg1"/>
              </a:solidFill>
              <a:latin typeface="Century Gothic"/>
            </a:endParaRPr>
          </a:p>
          <a:p>
            <a:pPr algn="ctr" defTabSz="457200"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80000"/>
            </a:pPr>
            <a:endParaRPr lang="hu-HU" kern="0" dirty="0">
              <a:solidFill>
                <a:schemeClr val="bg1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760824526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NNG">
      <a:dk1>
        <a:srgbClr val="000000"/>
      </a:dk1>
      <a:lt1>
        <a:srgbClr val="FFFFFF"/>
      </a:lt1>
      <a:dk2>
        <a:srgbClr val="006EB6"/>
      </a:dk2>
      <a:lt2>
        <a:srgbClr val="E7E6E6"/>
      </a:lt2>
      <a:accent1>
        <a:srgbClr val="006CA9"/>
      </a:accent1>
      <a:accent2>
        <a:srgbClr val="009EE0"/>
      </a:accent2>
      <a:accent3>
        <a:srgbClr val="A5A5A5"/>
      </a:accent3>
      <a:accent4>
        <a:srgbClr val="00022A"/>
      </a:accent4>
      <a:accent5>
        <a:srgbClr val="D9D9D5"/>
      </a:accent5>
      <a:accent6>
        <a:srgbClr val="FF7548"/>
      </a:accent6>
      <a:hlink>
        <a:srgbClr val="009DDF"/>
      </a:hlink>
      <a:folHlink>
        <a:srgbClr val="006EB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5447</TotalTime>
  <Words>799</Words>
  <Application>Microsoft Office PowerPoint</Application>
  <PresentationFormat>Szélesvásznú</PresentationFormat>
  <Paragraphs>145</Paragraphs>
  <Slides>14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4</vt:i4>
      </vt:variant>
      <vt:variant>
        <vt:lpstr>Diacímek</vt:lpstr>
      </vt:variant>
      <vt:variant>
        <vt:i4>14</vt:i4>
      </vt:variant>
    </vt:vector>
  </HeadingPairs>
  <TitlesOfParts>
    <vt:vector size="24" baseType="lpstr">
      <vt:lpstr>Arial</vt:lpstr>
      <vt:lpstr>Calibri</vt:lpstr>
      <vt:lpstr>Century Gothic</vt:lpstr>
      <vt:lpstr>Open Sans</vt:lpstr>
      <vt:lpstr>Open Sans Light</vt:lpstr>
      <vt:lpstr>Wingdings</vt:lpstr>
      <vt:lpstr>2_Office Theme</vt:lpstr>
      <vt:lpstr>3_Office Theme</vt:lpstr>
      <vt:lpstr>4_Office Theme</vt:lpstr>
      <vt:lpstr>5_Office Theme</vt:lpstr>
      <vt:lpstr>Egyetemi Könyvtár Könyvtárhasználat 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Berek László</dc:creator>
  <cp:lastModifiedBy>Berek László</cp:lastModifiedBy>
  <cp:revision>144</cp:revision>
  <cp:lastPrinted>2019-02-21T16:25:53Z</cp:lastPrinted>
  <dcterms:created xsi:type="dcterms:W3CDTF">2019-01-21T14:36:44Z</dcterms:created>
  <dcterms:modified xsi:type="dcterms:W3CDTF">2020-08-26T06:40:56Z</dcterms:modified>
</cp:coreProperties>
</file>